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76" r:id="rId6"/>
    <p:sldId id="274" r:id="rId7"/>
    <p:sldId id="260" r:id="rId8"/>
    <p:sldId id="267" r:id="rId9"/>
    <p:sldId id="261" r:id="rId10"/>
    <p:sldId id="262" r:id="rId11"/>
    <p:sldId id="263" r:id="rId12"/>
    <p:sldId id="268" r:id="rId13"/>
    <p:sldId id="264" r:id="rId14"/>
    <p:sldId id="278" r:id="rId15"/>
    <p:sldId id="265" r:id="rId16"/>
    <p:sldId id="279" r:id="rId17"/>
    <p:sldId id="266" r:id="rId18"/>
    <p:sldId id="281" r:id="rId19"/>
    <p:sldId id="269" r:id="rId20"/>
    <p:sldId id="270" r:id="rId21"/>
    <p:sldId id="271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5" autoAdjust="0"/>
    <p:restoredTop sz="94660"/>
  </p:normalViewPr>
  <p:slideViewPr>
    <p:cSldViewPr>
      <p:cViewPr varScale="1">
        <p:scale>
          <a:sx n="64" d="100"/>
          <a:sy n="64" d="100"/>
        </p:scale>
        <p:origin x="7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9D29BD-0D00-4900-BBDE-78C66F555283}" type="doc">
      <dgm:prSet loTypeId="urn:microsoft.com/office/officeart/2005/8/layout/process5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E4737568-C3DD-45C1-85BD-E49BED484416}">
      <dgm:prSet phldrT="[Text]" custT="1"/>
      <dgm:spPr/>
      <dgm:t>
        <a:bodyPr/>
        <a:lstStyle/>
        <a:p>
          <a:r>
            <a:rPr lang="en-US" sz="2000" b="1" dirty="0" smtClean="0"/>
            <a:t>1. REGISTRASI MONTA</a:t>
          </a:r>
          <a:endParaRPr lang="en-US" sz="2000" b="1" dirty="0"/>
        </a:p>
      </dgm:t>
    </dgm:pt>
    <dgm:pt modelId="{82B09F19-48D9-404B-B656-A2E6E14E692F}" type="parTrans" cxnId="{F04D3C65-FF31-4638-B8BC-3A0E20041A67}">
      <dgm:prSet/>
      <dgm:spPr/>
      <dgm:t>
        <a:bodyPr/>
        <a:lstStyle/>
        <a:p>
          <a:endParaRPr lang="en-US" sz="2000" b="1"/>
        </a:p>
      </dgm:t>
    </dgm:pt>
    <dgm:pt modelId="{F5A08297-7086-4452-B703-5066E7C01556}" type="sibTrans" cxnId="{F04D3C65-FF31-4638-B8BC-3A0E20041A67}">
      <dgm:prSet custT="1"/>
      <dgm:spPr/>
      <dgm:t>
        <a:bodyPr/>
        <a:lstStyle/>
        <a:p>
          <a:endParaRPr lang="en-US" sz="2000" b="1"/>
        </a:p>
      </dgm:t>
    </dgm:pt>
    <dgm:pt modelId="{30E148C9-2344-42F2-A36A-4E7D49565B41}">
      <dgm:prSet custT="1"/>
      <dgm:spPr/>
      <dgm:t>
        <a:bodyPr/>
        <a:lstStyle/>
        <a:p>
          <a:r>
            <a:rPr lang="en-US" sz="2000" b="1" dirty="0" smtClean="0"/>
            <a:t>2. PENGAJUAN PROPOSAL</a:t>
          </a:r>
        </a:p>
      </dgm:t>
    </dgm:pt>
    <dgm:pt modelId="{3EB055D4-D242-489D-BAD8-ACBBA37022A6}" type="parTrans" cxnId="{DDC8CE6A-29B8-46D2-A029-418AD9A3A639}">
      <dgm:prSet/>
      <dgm:spPr/>
      <dgm:t>
        <a:bodyPr/>
        <a:lstStyle/>
        <a:p>
          <a:endParaRPr lang="en-US" sz="2000" b="1"/>
        </a:p>
      </dgm:t>
    </dgm:pt>
    <dgm:pt modelId="{732F2972-7777-4A53-A658-7189647C9BD6}" type="sibTrans" cxnId="{DDC8CE6A-29B8-46D2-A029-418AD9A3A639}">
      <dgm:prSet custT="1"/>
      <dgm:spPr/>
      <dgm:t>
        <a:bodyPr/>
        <a:lstStyle/>
        <a:p>
          <a:endParaRPr lang="en-US" sz="2000" b="1"/>
        </a:p>
      </dgm:t>
    </dgm:pt>
    <dgm:pt modelId="{3A64C7DD-58A0-49CE-A95B-8B4166E8CB21}">
      <dgm:prSet custT="1"/>
      <dgm:spPr/>
      <dgm:t>
        <a:bodyPr/>
        <a:lstStyle/>
        <a:p>
          <a:r>
            <a:rPr lang="en-US" sz="2000" b="1" dirty="0" smtClean="0"/>
            <a:t>3. SIDANG PROPOSAL TA</a:t>
          </a:r>
        </a:p>
      </dgm:t>
    </dgm:pt>
    <dgm:pt modelId="{A62B9F0D-A39A-4F8A-9AB3-E7037410B1BA}" type="parTrans" cxnId="{FB62B85D-86C8-4315-BECD-24EE9E9D9057}">
      <dgm:prSet/>
      <dgm:spPr/>
      <dgm:t>
        <a:bodyPr/>
        <a:lstStyle/>
        <a:p>
          <a:endParaRPr lang="en-US" sz="2000" b="1"/>
        </a:p>
      </dgm:t>
    </dgm:pt>
    <dgm:pt modelId="{35D3FDCB-9932-4E60-83AE-086DEB13838C}" type="sibTrans" cxnId="{FB62B85D-86C8-4315-BECD-24EE9E9D9057}">
      <dgm:prSet custT="1"/>
      <dgm:spPr/>
      <dgm:t>
        <a:bodyPr/>
        <a:lstStyle/>
        <a:p>
          <a:endParaRPr lang="en-US" sz="2000" b="1"/>
        </a:p>
      </dgm:t>
    </dgm:pt>
    <dgm:pt modelId="{79708A67-A6E0-4EAB-B541-5BE892C0813D}">
      <dgm:prSet custT="1"/>
      <dgm:spPr/>
      <dgm:t>
        <a:bodyPr/>
        <a:lstStyle/>
        <a:p>
          <a:r>
            <a:rPr lang="en-US" sz="2000" b="1" dirty="0" smtClean="0"/>
            <a:t>4. MASA PENGERJAAN TA</a:t>
          </a:r>
        </a:p>
      </dgm:t>
    </dgm:pt>
    <dgm:pt modelId="{4E96FCE3-E12F-49E5-B2CA-455E1CD93E0A}" type="parTrans" cxnId="{A178693A-AD8F-4E7A-8261-6CFAC9B7DB72}">
      <dgm:prSet/>
      <dgm:spPr/>
      <dgm:t>
        <a:bodyPr/>
        <a:lstStyle/>
        <a:p>
          <a:endParaRPr lang="en-US" sz="2000" b="1"/>
        </a:p>
      </dgm:t>
    </dgm:pt>
    <dgm:pt modelId="{A6276B08-3AB1-4B50-AA1C-F156DCA7E5CB}" type="sibTrans" cxnId="{A178693A-AD8F-4E7A-8261-6CFAC9B7DB72}">
      <dgm:prSet custT="1"/>
      <dgm:spPr/>
      <dgm:t>
        <a:bodyPr/>
        <a:lstStyle/>
        <a:p>
          <a:endParaRPr lang="en-US" sz="2000" b="1"/>
        </a:p>
      </dgm:t>
    </dgm:pt>
    <dgm:pt modelId="{6A1EAEF6-4DAE-4DB4-BFD5-7183B45AD440}">
      <dgm:prSet custT="1"/>
      <dgm:spPr/>
      <dgm:t>
        <a:bodyPr/>
        <a:lstStyle/>
        <a:p>
          <a:r>
            <a:rPr lang="en-US" sz="2000" b="1" dirty="0" smtClean="0"/>
            <a:t>5. PENGAJUAN SIDANG TA</a:t>
          </a:r>
        </a:p>
      </dgm:t>
    </dgm:pt>
    <dgm:pt modelId="{9EBF1411-44A9-4BCD-BD7A-36FFA9FE89D7}" type="parTrans" cxnId="{4ED80D2F-7ACA-4644-B479-89F60AF8AE72}">
      <dgm:prSet/>
      <dgm:spPr/>
      <dgm:t>
        <a:bodyPr/>
        <a:lstStyle/>
        <a:p>
          <a:endParaRPr lang="en-US" sz="2000" b="1"/>
        </a:p>
      </dgm:t>
    </dgm:pt>
    <dgm:pt modelId="{1ECB63F8-12F8-4B08-997F-FEF2B4C32022}" type="sibTrans" cxnId="{4ED80D2F-7ACA-4644-B479-89F60AF8AE72}">
      <dgm:prSet custT="1"/>
      <dgm:spPr/>
      <dgm:t>
        <a:bodyPr/>
        <a:lstStyle/>
        <a:p>
          <a:endParaRPr lang="en-US" sz="2000" b="1"/>
        </a:p>
      </dgm:t>
    </dgm:pt>
    <dgm:pt modelId="{8CC25FE2-F2FD-4F0C-856E-85F60DC9352F}">
      <dgm:prSet custT="1"/>
      <dgm:spPr/>
      <dgm:t>
        <a:bodyPr/>
        <a:lstStyle/>
        <a:p>
          <a:r>
            <a:rPr lang="en-US" sz="2000" b="1" dirty="0" smtClean="0"/>
            <a:t>6. SIDANG TA</a:t>
          </a:r>
        </a:p>
      </dgm:t>
    </dgm:pt>
    <dgm:pt modelId="{6475FE73-F98C-4794-B29C-A9AD751F960D}" type="parTrans" cxnId="{A928E3D7-8E3A-43DA-89B3-B8000DBF9BC2}">
      <dgm:prSet/>
      <dgm:spPr/>
      <dgm:t>
        <a:bodyPr/>
        <a:lstStyle/>
        <a:p>
          <a:endParaRPr lang="en-US" sz="2000" b="1"/>
        </a:p>
      </dgm:t>
    </dgm:pt>
    <dgm:pt modelId="{E2210ED4-1880-45DC-B7F7-804E7373EF81}" type="sibTrans" cxnId="{A928E3D7-8E3A-43DA-89B3-B8000DBF9BC2}">
      <dgm:prSet custT="1"/>
      <dgm:spPr/>
      <dgm:t>
        <a:bodyPr/>
        <a:lstStyle/>
        <a:p>
          <a:endParaRPr lang="en-US" sz="2000" b="1"/>
        </a:p>
      </dgm:t>
    </dgm:pt>
    <dgm:pt modelId="{F2981AAA-1E26-4EC6-9A25-130BB13D5BB7}">
      <dgm:prSet custT="1"/>
      <dgm:spPr/>
      <dgm:t>
        <a:bodyPr/>
        <a:lstStyle/>
        <a:p>
          <a:r>
            <a:rPr lang="en-US" sz="2000" b="1" dirty="0" smtClean="0"/>
            <a:t>7. REVISI</a:t>
          </a:r>
        </a:p>
      </dgm:t>
    </dgm:pt>
    <dgm:pt modelId="{7DA65DDC-2023-4597-A456-1A99E4D4E0DC}" type="parTrans" cxnId="{587C2CC9-8E35-4AB5-B286-1B3E00F774D8}">
      <dgm:prSet/>
      <dgm:spPr/>
      <dgm:t>
        <a:bodyPr/>
        <a:lstStyle/>
        <a:p>
          <a:endParaRPr lang="en-US" sz="2000" b="1"/>
        </a:p>
      </dgm:t>
    </dgm:pt>
    <dgm:pt modelId="{9022678E-4D15-400E-A91E-C50F0FBF6D12}" type="sibTrans" cxnId="{587C2CC9-8E35-4AB5-B286-1B3E00F774D8}">
      <dgm:prSet custT="1"/>
      <dgm:spPr/>
      <dgm:t>
        <a:bodyPr/>
        <a:lstStyle/>
        <a:p>
          <a:endParaRPr lang="en-US" sz="2000" b="1"/>
        </a:p>
      </dgm:t>
    </dgm:pt>
    <dgm:pt modelId="{FE0ED72E-6BF7-4F06-A68F-C8EE4DD9745B}">
      <dgm:prSet custT="1"/>
      <dgm:spPr/>
      <dgm:t>
        <a:bodyPr/>
        <a:lstStyle/>
        <a:p>
          <a:r>
            <a:rPr lang="en-US" sz="2000" b="1" dirty="0" smtClean="0"/>
            <a:t>8. YUDISIUM</a:t>
          </a:r>
          <a:endParaRPr lang="en-US" sz="2000" b="1" dirty="0"/>
        </a:p>
      </dgm:t>
    </dgm:pt>
    <dgm:pt modelId="{DEA62F5E-3452-4EF3-BC21-F564FB87896B}" type="parTrans" cxnId="{3B40305E-FC0C-46C9-BD62-2E80C0D4C2C9}">
      <dgm:prSet/>
      <dgm:spPr/>
      <dgm:t>
        <a:bodyPr/>
        <a:lstStyle/>
        <a:p>
          <a:endParaRPr lang="en-US" sz="2000" b="1"/>
        </a:p>
      </dgm:t>
    </dgm:pt>
    <dgm:pt modelId="{359DA4C4-9156-49A7-A6BC-86941405A1B9}" type="sibTrans" cxnId="{3B40305E-FC0C-46C9-BD62-2E80C0D4C2C9}">
      <dgm:prSet/>
      <dgm:spPr/>
      <dgm:t>
        <a:bodyPr/>
        <a:lstStyle/>
        <a:p>
          <a:endParaRPr lang="en-US" sz="2000" b="1"/>
        </a:p>
      </dgm:t>
    </dgm:pt>
    <dgm:pt modelId="{DFC14845-2A8E-406F-8EF1-DFC3EF2B3C60}" type="pres">
      <dgm:prSet presAssocID="{119D29BD-0D00-4900-BBDE-78C66F55528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C466B3-7262-4185-AA86-4D72AEE85EA3}" type="pres">
      <dgm:prSet presAssocID="{E4737568-C3DD-45C1-85BD-E49BED48441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CBEC6-C886-431B-A6E7-3064578F4FED}" type="pres">
      <dgm:prSet presAssocID="{F5A08297-7086-4452-B703-5066E7C01556}" presName="sibTrans" presStyleLbl="sibTrans2D1" presStyleIdx="0" presStyleCnt="7"/>
      <dgm:spPr/>
      <dgm:t>
        <a:bodyPr/>
        <a:lstStyle/>
        <a:p>
          <a:endParaRPr lang="en-US"/>
        </a:p>
      </dgm:t>
    </dgm:pt>
    <dgm:pt modelId="{090CBB69-021B-4648-A93D-A6C99D07FA27}" type="pres">
      <dgm:prSet presAssocID="{F5A08297-7086-4452-B703-5066E7C01556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5398B7C8-3356-436D-A2B8-25B98FB40FCA}" type="pres">
      <dgm:prSet presAssocID="{30E148C9-2344-42F2-A36A-4E7D49565B41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F79A32-425C-4003-BB54-DC040E99B409}" type="pres">
      <dgm:prSet presAssocID="{732F2972-7777-4A53-A658-7189647C9BD6}" presName="sibTrans" presStyleLbl="sibTrans2D1" presStyleIdx="1" presStyleCnt="7"/>
      <dgm:spPr/>
      <dgm:t>
        <a:bodyPr/>
        <a:lstStyle/>
        <a:p>
          <a:endParaRPr lang="en-US"/>
        </a:p>
      </dgm:t>
    </dgm:pt>
    <dgm:pt modelId="{A3CA178C-A533-493B-895B-EDF53D205A3F}" type="pres">
      <dgm:prSet presAssocID="{732F2972-7777-4A53-A658-7189647C9BD6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D08364AB-7604-4A50-95DF-2B0B95C795A2}" type="pres">
      <dgm:prSet presAssocID="{3A64C7DD-58A0-49CE-A95B-8B4166E8CB21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32D203-709B-426C-BA05-6CC8AA2475C1}" type="pres">
      <dgm:prSet presAssocID="{35D3FDCB-9932-4E60-83AE-086DEB13838C}" presName="sibTrans" presStyleLbl="sibTrans2D1" presStyleIdx="2" presStyleCnt="7"/>
      <dgm:spPr/>
      <dgm:t>
        <a:bodyPr/>
        <a:lstStyle/>
        <a:p>
          <a:endParaRPr lang="en-US"/>
        </a:p>
      </dgm:t>
    </dgm:pt>
    <dgm:pt modelId="{7E9122FE-EEFF-4474-84C2-1B32A45D2F20}" type="pres">
      <dgm:prSet presAssocID="{35D3FDCB-9932-4E60-83AE-086DEB13838C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C44D664C-7DC9-4678-B061-DB0499B25D40}" type="pres">
      <dgm:prSet presAssocID="{79708A67-A6E0-4EAB-B541-5BE892C0813D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976D3F-7E69-45C9-ACC9-DDED7120DD6E}" type="pres">
      <dgm:prSet presAssocID="{A6276B08-3AB1-4B50-AA1C-F156DCA7E5CB}" presName="sibTrans" presStyleLbl="sibTrans2D1" presStyleIdx="3" presStyleCnt="7"/>
      <dgm:spPr/>
      <dgm:t>
        <a:bodyPr/>
        <a:lstStyle/>
        <a:p>
          <a:endParaRPr lang="en-US"/>
        </a:p>
      </dgm:t>
    </dgm:pt>
    <dgm:pt modelId="{ADC054B5-C77A-49E8-ACCF-6B163D7F5498}" type="pres">
      <dgm:prSet presAssocID="{A6276B08-3AB1-4B50-AA1C-F156DCA7E5CB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B395B739-DAF5-49F9-B465-56C9D68CCF43}" type="pres">
      <dgm:prSet presAssocID="{6A1EAEF6-4DAE-4DB4-BFD5-7183B45AD440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BDB74-443D-4FB0-B5D6-110AB717AA63}" type="pres">
      <dgm:prSet presAssocID="{1ECB63F8-12F8-4B08-997F-FEF2B4C32022}" presName="sibTrans" presStyleLbl="sibTrans2D1" presStyleIdx="4" presStyleCnt="7"/>
      <dgm:spPr/>
      <dgm:t>
        <a:bodyPr/>
        <a:lstStyle/>
        <a:p>
          <a:endParaRPr lang="en-US"/>
        </a:p>
      </dgm:t>
    </dgm:pt>
    <dgm:pt modelId="{0FA6BB0E-2D8A-481A-8F1C-7B6A5CF2C74D}" type="pres">
      <dgm:prSet presAssocID="{1ECB63F8-12F8-4B08-997F-FEF2B4C32022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A87F64EA-6C9F-4EA7-AC3D-7C65E8630663}" type="pres">
      <dgm:prSet presAssocID="{8CC25FE2-F2FD-4F0C-856E-85F60DC9352F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DF837-5681-4F8D-BC92-2FDA2FF21C05}" type="pres">
      <dgm:prSet presAssocID="{E2210ED4-1880-45DC-B7F7-804E7373EF81}" presName="sibTrans" presStyleLbl="sibTrans2D1" presStyleIdx="5" presStyleCnt="7"/>
      <dgm:spPr/>
      <dgm:t>
        <a:bodyPr/>
        <a:lstStyle/>
        <a:p>
          <a:endParaRPr lang="en-US"/>
        </a:p>
      </dgm:t>
    </dgm:pt>
    <dgm:pt modelId="{C8332DEB-0A64-420A-945E-3987BB385237}" type="pres">
      <dgm:prSet presAssocID="{E2210ED4-1880-45DC-B7F7-804E7373EF81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95505F68-B25E-48B7-A691-DDCE52A7711B}" type="pres">
      <dgm:prSet presAssocID="{F2981AAA-1E26-4EC6-9A25-130BB13D5BB7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86F44-24D4-447A-ABE6-3D2D9B139EAE}" type="pres">
      <dgm:prSet presAssocID="{9022678E-4D15-400E-A91E-C50F0FBF6D12}" presName="sibTrans" presStyleLbl="sibTrans2D1" presStyleIdx="6" presStyleCnt="7"/>
      <dgm:spPr/>
      <dgm:t>
        <a:bodyPr/>
        <a:lstStyle/>
        <a:p>
          <a:endParaRPr lang="en-US"/>
        </a:p>
      </dgm:t>
    </dgm:pt>
    <dgm:pt modelId="{F51F20E9-EAB1-4D72-87FE-3262F64BBC8D}" type="pres">
      <dgm:prSet presAssocID="{9022678E-4D15-400E-A91E-C50F0FBF6D12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93E574EC-A091-410D-B9B9-95EA776D028C}" type="pres">
      <dgm:prSet presAssocID="{FE0ED72E-6BF7-4F06-A68F-C8EE4DD9745B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709181-3DBF-462F-B1F8-04491A2B52C3}" type="presOf" srcId="{732F2972-7777-4A53-A658-7189647C9BD6}" destId="{B9F79A32-425C-4003-BB54-DC040E99B409}" srcOrd="0" destOrd="0" presId="urn:microsoft.com/office/officeart/2005/8/layout/process5"/>
    <dgm:cxn modelId="{1FA028BF-C88B-434C-8191-B4E78B557092}" type="presOf" srcId="{E4737568-C3DD-45C1-85BD-E49BED484416}" destId="{50C466B3-7262-4185-AA86-4D72AEE85EA3}" srcOrd="0" destOrd="0" presId="urn:microsoft.com/office/officeart/2005/8/layout/process5"/>
    <dgm:cxn modelId="{A178693A-AD8F-4E7A-8261-6CFAC9B7DB72}" srcId="{119D29BD-0D00-4900-BBDE-78C66F555283}" destId="{79708A67-A6E0-4EAB-B541-5BE892C0813D}" srcOrd="3" destOrd="0" parTransId="{4E96FCE3-E12F-49E5-B2CA-455E1CD93E0A}" sibTransId="{A6276B08-3AB1-4B50-AA1C-F156DCA7E5CB}"/>
    <dgm:cxn modelId="{0F1764E8-51AA-4937-ACFC-E29E38827B75}" type="presOf" srcId="{A6276B08-3AB1-4B50-AA1C-F156DCA7E5CB}" destId="{74976D3F-7E69-45C9-ACC9-DDED7120DD6E}" srcOrd="0" destOrd="0" presId="urn:microsoft.com/office/officeart/2005/8/layout/process5"/>
    <dgm:cxn modelId="{90A4D640-F1B4-43B4-9C43-1D61B276050A}" type="presOf" srcId="{1ECB63F8-12F8-4B08-997F-FEF2B4C32022}" destId="{353BDB74-443D-4FB0-B5D6-110AB717AA63}" srcOrd="0" destOrd="0" presId="urn:microsoft.com/office/officeart/2005/8/layout/process5"/>
    <dgm:cxn modelId="{F04D3C65-FF31-4638-B8BC-3A0E20041A67}" srcId="{119D29BD-0D00-4900-BBDE-78C66F555283}" destId="{E4737568-C3DD-45C1-85BD-E49BED484416}" srcOrd="0" destOrd="0" parTransId="{82B09F19-48D9-404B-B656-A2E6E14E692F}" sibTransId="{F5A08297-7086-4452-B703-5066E7C01556}"/>
    <dgm:cxn modelId="{F1E2BA48-C648-47E2-B0AE-C3819371DB7A}" type="presOf" srcId="{35D3FDCB-9932-4E60-83AE-086DEB13838C}" destId="{7E9122FE-EEFF-4474-84C2-1B32A45D2F20}" srcOrd="1" destOrd="0" presId="urn:microsoft.com/office/officeart/2005/8/layout/process5"/>
    <dgm:cxn modelId="{66F1A83C-7F3C-4992-8269-D9D566A42A05}" type="presOf" srcId="{30E148C9-2344-42F2-A36A-4E7D49565B41}" destId="{5398B7C8-3356-436D-A2B8-25B98FB40FCA}" srcOrd="0" destOrd="0" presId="urn:microsoft.com/office/officeart/2005/8/layout/process5"/>
    <dgm:cxn modelId="{AC0A5F2F-AD6A-4A3E-8401-5B5FD01FCFA7}" type="presOf" srcId="{6A1EAEF6-4DAE-4DB4-BFD5-7183B45AD440}" destId="{B395B739-DAF5-49F9-B465-56C9D68CCF43}" srcOrd="0" destOrd="0" presId="urn:microsoft.com/office/officeart/2005/8/layout/process5"/>
    <dgm:cxn modelId="{ED9C1E81-0339-4B93-A793-60E1EC1C2956}" type="presOf" srcId="{732F2972-7777-4A53-A658-7189647C9BD6}" destId="{A3CA178C-A533-493B-895B-EDF53D205A3F}" srcOrd="1" destOrd="0" presId="urn:microsoft.com/office/officeart/2005/8/layout/process5"/>
    <dgm:cxn modelId="{D8987905-B6C6-49E7-A90F-49D5D016EBF0}" type="presOf" srcId="{35D3FDCB-9932-4E60-83AE-086DEB13838C}" destId="{B232D203-709B-426C-BA05-6CC8AA2475C1}" srcOrd="0" destOrd="0" presId="urn:microsoft.com/office/officeart/2005/8/layout/process5"/>
    <dgm:cxn modelId="{DDC8CE6A-29B8-46D2-A029-418AD9A3A639}" srcId="{119D29BD-0D00-4900-BBDE-78C66F555283}" destId="{30E148C9-2344-42F2-A36A-4E7D49565B41}" srcOrd="1" destOrd="0" parTransId="{3EB055D4-D242-489D-BAD8-ACBBA37022A6}" sibTransId="{732F2972-7777-4A53-A658-7189647C9BD6}"/>
    <dgm:cxn modelId="{A928E3D7-8E3A-43DA-89B3-B8000DBF9BC2}" srcId="{119D29BD-0D00-4900-BBDE-78C66F555283}" destId="{8CC25FE2-F2FD-4F0C-856E-85F60DC9352F}" srcOrd="5" destOrd="0" parTransId="{6475FE73-F98C-4794-B29C-A9AD751F960D}" sibTransId="{E2210ED4-1880-45DC-B7F7-804E7373EF81}"/>
    <dgm:cxn modelId="{3B40305E-FC0C-46C9-BD62-2E80C0D4C2C9}" srcId="{119D29BD-0D00-4900-BBDE-78C66F555283}" destId="{FE0ED72E-6BF7-4F06-A68F-C8EE4DD9745B}" srcOrd="7" destOrd="0" parTransId="{DEA62F5E-3452-4EF3-BC21-F564FB87896B}" sibTransId="{359DA4C4-9156-49A7-A6BC-86941405A1B9}"/>
    <dgm:cxn modelId="{67ACB17C-F205-4714-B734-B32363C8C2F7}" type="presOf" srcId="{F5A08297-7086-4452-B703-5066E7C01556}" destId="{D68CBEC6-C886-431B-A6E7-3064578F4FED}" srcOrd="0" destOrd="0" presId="urn:microsoft.com/office/officeart/2005/8/layout/process5"/>
    <dgm:cxn modelId="{4ED80D2F-7ACA-4644-B479-89F60AF8AE72}" srcId="{119D29BD-0D00-4900-BBDE-78C66F555283}" destId="{6A1EAEF6-4DAE-4DB4-BFD5-7183B45AD440}" srcOrd="4" destOrd="0" parTransId="{9EBF1411-44A9-4BCD-BD7A-36FFA9FE89D7}" sibTransId="{1ECB63F8-12F8-4B08-997F-FEF2B4C32022}"/>
    <dgm:cxn modelId="{9417C866-8EF4-4990-9E7A-003062D949AC}" type="presOf" srcId="{1ECB63F8-12F8-4B08-997F-FEF2B4C32022}" destId="{0FA6BB0E-2D8A-481A-8F1C-7B6A5CF2C74D}" srcOrd="1" destOrd="0" presId="urn:microsoft.com/office/officeart/2005/8/layout/process5"/>
    <dgm:cxn modelId="{FB7F781A-2BD7-4A1C-8C64-E15B43C53E5A}" type="presOf" srcId="{F2981AAA-1E26-4EC6-9A25-130BB13D5BB7}" destId="{95505F68-B25E-48B7-A691-DDCE52A7711B}" srcOrd="0" destOrd="0" presId="urn:microsoft.com/office/officeart/2005/8/layout/process5"/>
    <dgm:cxn modelId="{25F75707-9A1F-46E9-95FA-09B93BAE3C8C}" type="presOf" srcId="{E2210ED4-1880-45DC-B7F7-804E7373EF81}" destId="{C8332DEB-0A64-420A-945E-3987BB385237}" srcOrd="1" destOrd="0" presId="urn:microsoft.com/office/officeart/2005/8/layout/process5"/>
    <dgm:cxn modelId="{D1489E02-FA49-4BF6-AC44-1271C3D93E8A}" type="presOf" srcId="{9022678E-4D15-400E-A91E-C50F0FBF6D12}" destId="{2B986F44-24D4-447A-ABE6-3D2D9B139EAE}" srcOrd="0" destOrd="0" presId="urn:microsoft.com/office/officeart/2005/8/layout/process5"/>
    <dgm:cxn modelId="{CE532FE8-0FD0-4AB5-BBAE-59FC25913912}" type="presOf" srcId="{79708A67-A6E0-4EAB-B541-5BE892C0813D}" destId="{C44D664C-7DC9-4678-B061-DB0499B25D40}" srcOrd="0" destOrd="0" presId="urn:microsoft.com/office/officeart/2005/8/layout/process5"/>
    <dgm:cxn modelId="{4D5C76EA-106B-4075-8EB5-0510C7A23876}" type="presOf" srcId="{8CC25FE2-F2FD-4F0C-856E-85F60DC9352F}" destId="{A87F64EA-6C9F-4EA7-AC3D-7C65E8630663}" srcOrd="0" destOrd="0" presId="urn:microsoft.com/office/officeart/2005/8/layout/process5"/>
    <dgm:cxn modelId="{72CB8F12-E74B-4226-8AEA-BE640F7B4C3B}" type="presOf" srcId="{A6276B08-3AB1-4B50-AA1C-F156DCA7E5CB}" destId="{ADC054B5-C77A-49E8-ACCF-6B163D7F5498}" srcOrd="1" destOrd="0" presId="urn:microsoft.com/office/officeart/2005/8/layout/process5"/>
    <dgm:cxn modelId="{43D28AAB-B059-430E-818D-8B360E2D95A1}" type="presOf" srcId="{3A64C7DD-58A0-49CE-A95B-8B4166E8CB21}" destId="{D08364AB-7604-4A50-95DF-2B0B95C795A2}" srcOrd="0" destOrd="0" presId="urn:microsoft.com/office/officeart/2005/8/layout/process5"/>
    <dgm:cxn modelId="{587C2CC9-8E35-4AB5-B286-1B3E00F774D8}" srcId="{119D29BD-0D00-4900-BBDE-78C66F555283}" destId="{F2981AAA-1E26-4EC6-9A25-130BB13D5BB7}" srcOrd="6" destOrd="0" parTransId="{7DA65DDC-2023-4597-A456-1A99E4D4E0DC}" sibTransId="{9022678E-4D15-400E-A91E-C50F0FBF6D12}"/>
    <dgm:cxn modelId="{D34EB829-DCA1-4E65-B970-2A652AEEC905}" type="presOf" srcId="{E2210ED4-1880-45DC-B7F7-804E7373EF81}" destId="{B74DF837-5681-4F8D-BC92-2FDA2FF21C05}" srcOrd="0" destOrd="0" presId="urn:microsoft.com/office/officeart/2005/8/layout/process5"/>
    <dgm:cxn modelId="{2E306BEE-FFEB-42F0-9369-C35B42519782}" type="presOf" srcId="{9022678E-4D15-400E-A91E-C50F0FBF6D12}" destId="{F51F20E9-EAB1-4D72-87FE-3262F64BBC8D}" srcOrd="1" destOrd="0" presId="urn:microsoft.com/office/officeart/2005/8/layout/process5"/>
    <dgm:cxn modelId="{20C78A33-19BE-495F-98ED-6424960C703C}" type="presOf" srcId="{FE0ED72E-6BF7-4F06-A68F-C8EE4DD9745B}" destId="{93E574EC-A091-410D-B9B9-95EA776D028C}" srcOrd="0" destOrd="0" presId="urn:microsoft.com/office/officeart/2005/8/layout/process5"/>
    <dgm:cxn modelId="{84017B22-7CFC-45FF-B827-148B8CE09796}" type="presOf" srcId="{F5A08297-7086-4452-B703-5066E7C01556}" destId="{090CBB69-021B-4648-A93D-A6C99D07FA27}" srcOrd="1" destOrd="0" presId="urn:microsoft.com/office/officeart/2005/8/layout/process5"/>
    <dgm:cxn modelId="{059AE71B-2D39-4749-AE42-EF1723590558}" type="presOf" srcId="{119D29BD-0D00-4900-BBDE-78C66F555283}" destId="{DFC14845-2A8E-406F-8EF1-DFC3EF2B3C60}" srcOrd="0" destOrd="0" presId="urn:microsoft.com/office/officeart/2005/8/layout/process5"/>
    <dgm:cxn modelId="{FB62B85D-86C8-4315-BECD-24EE9E9D9057}" srcId="{119D29BD-0D00-4900-BBDE-78C66F555283}" destId="{3A64C7DD-58A0-49CE-A95B-8B4166E8CB21}" srcOrd="2" destOrd="0" parTransId="{A62B9F0D-A39A-4F8A-9AB3-E7037410B1BA}" sibTransId="{35D3FDCB-9932-4E60-83AE-086DEB13838C}"/>
    <dgm:cxn modelId="{5B80C1FB-D896-4FC9-A49A-B49095C26D3A}" type="presParOf" srcId="{DFC14845-2A8E-406F-8EF1-DFC3EF2B3C60}" destId="{50C466B3-7262-4185-AA86-4D72AEE85EA3}" srcOrd="0" destOrd="0" presId="urn:microsoft.com/office/officeart/2005/8/layout/process5"/>
    <dgm:cxn modelId="{9DF6A1B1-0F26-40CB-BD65-BE7A53534430}" type="presParOf" srcId="{DFC14845-2A8E-406F-8EF1-DFC3EF2B3C60}" destId="{D68CBEC6-C886-431B-A6E7-3064578F4FED}" srcOrd="1" destOrd="0" presId="urn:microsoft.com/office/officeart/2005/8/layout/process5"/>
    <dgm:cxn modelId="{92AB32DB-AA48-4CB1-AC0D-89AAD4E313B8}" type="presParOf" srcId="{D68CBEC6-C886-431B-A6E7-3064578F4FED}" destId="{090CBB69-021B-4648-A93D-A6C99D07FA27}" srcOrd="0" destOrd="0" presId="urn:microsoft.com/office/officeart/2005/8/layout/process5"/>
    <dgm:cxn modelId="{A28EA873-8726-402A-8930-279A08833520}" type="presParOf" srcId="{DFC14845-2A8E-406F-8EF1-DFC3EF2B3C60}" destId="{5398B7C8-3356-436D-A2B8-25B98FB40FCA}" srcOrd="2" destOrd="0" presId="urn:microsoft.com/office/officeart/2005/8/layout/process5"/>
    <dgm:cxn modelId="{2115B020-F409-4233-A057-1D4FA86FEB1B}" type="presParOf" srcId="{DFC14845-2A8E-406F-8EF1-DFC3EF2B3C60}" destId="{B9F79A32-425C-4003-BB54-DC040E99B409}" srcOrd="3" destOrd="0" presId="urn:microsoft.com/office/officeart/2005/8/layout/process5"/>
    <dgm:cxn modelId="{2B3CE841-E8C5-4C8D-8B81-917BBA160AE0}" type="presParOf" srcId="{B9F79A32-425C-4003-BB54-DC040E99B409}" destId="{A3CA178C-A533-493B-895B-EDF53D205A3F}" srcOrd="0" destOrd="0" presId="urn:microsoft.com/office/officeart/2005/8/layout/process5"/>
    <dgm:cxn modelId="{8749F7E9-4A91-4815-AB0A-18ECE50C74F9}" type="presParOf" srcId="{DFC14845-2A8E-406F-8EF1-DFC3EF2B3C60}" destId="{D08364AB-7604-4A50-95DF-2B0B95C795A2}" srcOrd="4" destOrd="0" presId="urn:microsoft.com/office/officeart/2005/8/layout/process5"/>
    <dgm:cxn modelId="{749AF1A4-B7FE-4A34-93A2-C14AA0AFF54F}" type="presParOf" srcId="{DFC14845-2A8E-406F-8EF1-DFC3EF2B3C60}" destId="{B232D203-709B-426C-BA05-6CC8AA2475C1}" srcOrd="5" destOrd="0" presId="urn:microsoft.com/office/officeart/2005/8/layout/process5"/>
    <dgm:cxn modelId="{7BA8FFC9-FCB5-429D-A956-9001B277EA1A}" type="presParOf" srcId="{B232D203-709B-426C-BA05-6CC8AA2475C1}" destId="{7E9122FE-EEFF-4474-84C2-1B32A45D2F20}" srcOrd="0" destOrd="0" presId="urn:microsoft.com/office/officeart/2005/8/layout/process5"/>
    <dgm:cxn modelId="{F1F36F20-27CB-4CF3-9BAD-1AC57B4CF905}" type="presParOf" srcId="{DFC14845-2A8E-406F-8EF1-DFC3EF2B3C60}" destId="{C44D664C-7DC9-4678-B061-DB0499B25D40}" srcOrd="6" destOrd="0" presId="urn:microsoft.com/office/officeart/2005/8/layout/process5"/>
    <dgm:cxn modelId="{D5E28A9F-B144-4B03-810B-20CA45D10EBB}" type="presParOf" srcId="{DFC14845-2A8E-406F-8EF1-DFC3EF2B3C60}" destId="{74976D3F-7E69-45C9-ACC9-DDED7120DD6E}" srcOrd="7" destOrd="0" presId="urn:microsoft.com/office/officeart/2005/8/layout/process5"/>
    <dgm:cxn modelId="{C49F97BB-0BFF-4C1E-9578-EB2C53A76E3B}" type="presParOf" srcId="{74976D3F-7E69-45C9-ACC9-DDED7120DD6E}" destId="{ADC054B5-C77A-49E8-ACCF-6B163D7F5498}" srcOrd="0" destOrd="0" presId="urn:microsoft.com/office/officeart/2005/8/layout/process5"/>
    <dgm:cxn modelId="{BF19AFC1-EA90-4C51-89D3-4BF7A1C52181}" type="presParOf" srcId="{DFC14845-2A8E-406F-8EF1-DFC3EF2B3C60}" destId="{B395B739-DAF5-49F9-B465-56C9D68CCF43}" srcOrd="8" destOrd="0" presId="urn:microsoft.com/office/officeart/2005/8/layout/process5"/>
    <dgm:cxn modelId="{A94DFA91-787F-4206-A7BB-FF8AAAFB4636}" type="presParOf" srcId="{DFC14845-2A8E-406F-8EF1-DFC3EF2B3C60}" destId="{353BDB74-443D-4FB0-B5D6-110AB717AA63}" srcOrd="9" destOrd="0" presId="urn:microsoft.com/office/officeart/2005/8/layout/process5"/>
    <dgm:cxn modelId="{C27697A0-74E8-4CC1-9FB5-17158680CE75}" type="presParOf" srcId="{353BDB74-443D-4FB0-B5D6-110AB717AA63}" destId="{0FA6BB0E-2D8A-481A-8F1C-7B6A5CF2C74D}" srcOrd="0" destOrd="0" presId="urn:microsoft.com/office/officeart/2005/8/layout/process5"/>
    <dgm:cxn modelId="{34902219-51B6-4689-B863-EB710829E57B}" type="presParOf" srcId="{DFC14845-2A8E-406F-8EF1-DFC3EF2B3C60}" destId="{A87F64EA-6C9F-4EA7-AC3D-7C65E8630663}" srcOrd="10" destOrd="0" presId="urn:microsoft.com/office/officeart/2005/8/layout/process5"/>
    <dgm:cxn modelId="{2A17F269-58B1-4162-9702-7A6475DF2ACC}" type="presParOf" srcId="{DFC14845-2A8E-406F-8EF1-DFC3EF2B3C60}" destId="{B74DF837-5681-4F8D-BC92-2FDA2FF21C05}" srcOrd="11" destOrd="0" presId="urn:microsoft.com/office/officeart/2005/8/layout/process5"/>
    <dgm:cxn modelId="{958D100B-9EEC-4852-8B02-32C373AF621C}" type="presParOf" srcId="{B74DF837-5681-4F8D-BC92-2FDA2FF21C05}" destId="{C8332DEB-0A64-420A-945E-3987BB385237}" srcOrd="0" destOrd="0" presId="urn:microsoft.com/office/officeart/2005/8/layout/process5"/>
    <dgm:cxn modelId="{8D2A6A4A-09CF-4B42-BB89-C8283E1778E8}" type="presParOf" srcId="{DFC14845-2A8E-406F-8EF1-DFC3EF2B3C60}" destId="{95505F68-B25E-48B7-A691-DDCE52A7711B}" srcOrd="12" destOrd="0" presId="urn:microsoft.com/office/officeart/2005/8/layout/process5"/>
    <dgm:cxn modelId="{726365AF-EEA2-4AA1-B2B3-7D5005A454C6}" type="presParOf" srcId="{DFC14845-2A8E-406F-8EF1-DFC3EF2B3C60}" destId="{2B986F44-24D4-447A-ABE6-3D2D9B139EAE}" srcOrd="13" destOrd="0" presId="urn:microsoft.com/office/officeart/2005/8/layout/process5"/>
    <dgm:cxn modelId="{0101DBAD-D9A0-498D-A4E5-B2DB2BB472A0}" type="presParOf" srcId="{2B986F44-24D4-447A-ABE6-3D2D9B139EAE}" destId="{F51F20E9-EAB1-4D72-87FE-3262F64BBC8D}" srcOrd="0" destOrd="0" presId="urn:microsoft.com/office/officeart/2005/8/layout/process5"/>
    <dgm:cxn modelId="{0516AAD5-D967-425C-A34A-BCE7009384B2}" type="presParOf" srcId="{DFC14845-2A8E-406F-8EF1-DFC3EF2B3C60}" destId="{93E574EC-A091-410D-B9B9-95EA776D028C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06E6DE-156B-48BD-B18F-314DC5E3CE87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6E137DD-EE55-4848-AF57-7208E0A4A629}">
      <dgm:prSet phldrT="[Text]"/>
      <dgm:spPr/>
      <dgm:t>
        <a:bodyPr/>
        <a:lstStyle/>
        <a:p>
          <a:r>
            <a:rPr lang="en-US" dirty="0" smtClean="0"/>
            <a:t>LAMA PENGERJAAN</a:t>
          </a:r>
          <a:endParaRPr lang="en-US" dirty="0"/>
        </a:p>
      </dgm:t>
    </dgm:pt>
    <dgm:pt modelId="{2E423E2B-447D-4F82-833A-2418BD4860B4}" type="parTrans" cxnId="{BD7CC57C-4889-48C3-8FE4-7A7E41070D7D}">
      <dgm:prSet/>
      <dgm:spPr/>
      <dgm:t>
        <a:bodyPr/>
        <a:lstStyle/>
        <a:p>
          <a:endParaRPr lang="en-US"/>
        </a:p>
      </dgm:t>
    </dgm:pt>
    <dgm:pt modelId="{F6ED4D46-E667-49A0-91FA-306AC6EF6242}" type="sibTrans" cxnId="{BD7CC57C-4889-48C3-8FE4-7A7E41070D7D}">
      <dgm:prSet/>
      <dgm:spPr/>
      <dgm:t>
        <a:bodyPr/>
        <a:lstStyle/>
        <a:p>
          <a:endParaRPr lang="en-US"/>
        </a:p>
      </dgm:t>
    </dgm:pt>
    <dgm:pt modelId="{FEE9A83E-3012-4449-B865-FB2AA404AB0B}">
      <dgm:prSet phldrT="[Text]" custT="1"/>
      <dgm:spPr/>
      <dgm:t>
        <a:bodyPr/>
        <a:lstStyle/>
        <a:p>
          <a:r>
            <a:rPr lang="en-US" sz="2400" dirty="0" smtClean="0"/>
            <a:t>Paling </a:t>
          </a:r>
          <a:r>
            <a:rPr lang="en-US" sz="2400" dirty="0" err="1" smtClean="0"/>
            <a:t>sedikit</a:t>
          </a:r>
          <a:r>
            <a:rPr lang="en-US" sz="2400" dirty="0" smtClean="0"/>
            <a:t>	: </a:t>
          </a:r>
          <a:r>
            <a:rPr lang="en-US" sz="2400" b="1" dirty="0" smtClean="0"/>
            <a:t>3 </a:t>
          </a:r>
          <a:r>
            <a:rPr lang="en-US" sz="2400" b="1" dirty="0" err="1" smtClean="0"/>
            <a:t>bulan</a:t>
          </a:r>
          <a:r>
            <a:rPr lang="en-US" sz="2400" dirty="0" smtClean="0"/>
            <a:t>.</a:t>
          </a:r>
          <a:endParaRPr lang="en-US" sz="2400" dirty="0"/>
        </a:p>
      </dgm:t>
    </dgm:pt>
    <dgm:pt modelId="{E8F3F462-1439-4C88-8BA5-EE170F778E4B}" type="parTrans" cxnId="{A02C737F-A2D8-4C29-BC9B-24B14F1E33A6}">
      <dgm:prSet/>
      <dgm:spPr/>
      <dgm:t>
        <a:bodyPr/>
        <a:lstStyle/>
        <a:p>
          <a:endParaRPr lang="en-US"/>
        </a:p>
      </dgm:t>
    </dgm:pt>
    <dgm:pt modelId="{86AB51EA-9F43-47BD-BAA3-FED03099E3EB}" type="sibTrans" cxnId="{A02C737F-A2D8-4C29-BC9B-24B14F1E33A6}">
      <dgm:prSet/>
      <dgm:spPr/>
      <dgm:t>
        <a:bodyPr/>
        <a:lstStyle/>
        <a:p>
          <a:endParaRPr lang="en-US"/>
        </a:p>
      </dgm:t>
    </dgm:pt>
    <dgm:pt modelId="{94590325-DA43-448E-A621-4C528B34A711}">
      <dgm:prSet phldrT="[Text]" custT="1"/>
      <dgm:spPr/>
      <dgm:t>
        <a:bodyPr/>
        <a:lstStyle/>
        <a:p>
          <a:r>
            <a:rPr lang="en-US" sz="2400" dirty="0" smtClean="0"/>
            <a:t>Paling lama	: </a:t>
          </a:r>
          <a:r>
            <a:rPr lang="en-US" sz="2400" b="1" dirty="0" smtClean="0"/>
            <a:t>1 </a:t>
          </a:r>
          <a:r>
            <a:rPr lang="en-US" sz="2400" b="1" dirty="0" err="1" smtClean="0"/>
            <a:t>tahun</a:t>
          </a:r>
          <a:r>
            <a:rPr lang="en-US" sz="2400" dirty="0" smtClean="0"/>
            <a:t>. </a:t>
          </a:r>
          <a:r>
            <a:rPr lang="en-US" sz="2400" dirty="0" err="1" smtClean="0"/>
            <a:t>Jika</a:t>
          </a:r>
          <a:r>
            <a:rPr lang="en-US" sz="2400" dirty="0" smtClean="0"/>
            <a:t> </a:t>
          </a:r>
          <a:r>
            <a:rPr lang="en-US" sz="2400" dirty="0" err="1" smtClean="0"/>
            <a:t>lewat</a:t>
          </a:r>
          <a:r>
            <a:rPr lang="en-US" sz="2400" dirty="0" smtClean="0"/>
            <a:t> 1 </a:t>
          </a:r>
          <a:r>
            <a:rPr lang="en-US" sz="2400" dirty="0" err="1" smtClean="0"/>
            <a:t>tahun</a:t>
          </a:r>
          <a:r>
            <a:rPr lang="en-US" sz="2400" dirty="0" smtClean="0"/>
            <a:t> </a:t>
          </a:r>
          <a:r>
            <a:rPr lang="en-US" sz="2400" dirty="0" err="1" smtClean="0"/>
            <a:t>harus</a:t>
          </a:r>
          <a:r>
            <a:rPr lang="en-US" sz="2400" dirty="0" smtClean="0"/>
            <a:t> </a:t>
          </a:r>
          <a:r>
            <a:rPr lang="en-US" sz="2400" dirty="0" err="1" smtClean="0"/>
            <a:t>mengajukan</a:t>
          </a:r>
          <a:r>
            <a:rPr lang="en-US" sz="2400" dirty="0" smtClean="0"/>
            <a:t> </a:t>
          </a:r>
          <a:r>
            <a:rPr lang="en-US" sz="2400" dirty="0" err="1" smtClean="0"/>
            <a:t>judul</a:t>
          </a:r>
          <a:r>
            <a:rPr lang="en-US" sz="2400" dirty="0" smtClean="0"/>
            <a:t> </a:t>
          </a:r>
          <a:r>
            <a:rPr lang="en-US" sz="2400" dirty="0" err="1" smtClean="0"/>
            <a:t>baru</a:t>
          </a:r>
          <a:endParaRPr lang="en-US" sz="2400" dirty="0"/>
        </a:p>
      </dgm:t>
    </dgm:pt>
    <dgm:pt modelId="{96D7875F-C4AE-40F3-9C62-922ACFC4A1ED}" type="parTrans" cxnId="{EAA266E8-0857-47F1-8ABE-C6FF64A505B5}">
      <dgm:prSet/>
      <dgm:spPr/>
      <dgm:t>
        <a:bodyPr/>
        <a:lstStyle/>
        <a:p>
          <a:endParaRPr lang="en-US"/>
        </a:p>
      </dgm:t>
    </dgm:pt>
    <dgm:pt modelId="{A4BAE2ED-A636-432B-A66C-055DF693A079}" type="sibTrans" cxnId="{EAA266E8-0857-47F1-8ABE-C6FF64A505B5}">
      <dgm:prSet/>
      <dgm:spPr/>
      <dgm:t>
        <a:bodyPr/>
        <a:lstStyle/>
        <a:p>
          <a:endParaRPr lang="en-US"/>
        </a:p>
      </dgm:t>
    </dgm:pt>
    <dgm:pt modelId="{EAB9F570-FFDB-4F7F-A052-E5E9938DE02B}">
      <dgm:prSet phldrT="[Text]"/>
      <dgm:spPr/>
      <dgm:t>
        <a:bodyPr/>
        <a:lstStyle/>
        <a:p>
          <a:r>
            <a:rPr lang="en-US" dirty="0" smtClean="0"/>
            <a:t>BIMBINGAN</a:t>
          </a:r>
          <a:endParaRPr lang="en-US" dirty="0"/>
        </a:p>
      </dgm:t>
    </dgm:pt>
    <dgm:pt modelId="{2200C398-7765-4251-BA67-89E7D91B3BBC}" type="parTrans" cxnId="{E4D4E0A4-2232-443E-9555-E75D78A510BF}">
      <dgm:prSet/>
      <dgm:spPr/>
      <dgm:t>
        <a:bodyPr/>
        <a:lstStyle/>
        <a:p>
          <a:endParaRPr lang="en-US"/>
        </a:p>
      </dgm:t>
    </dgm:pt>
    <dgm:pt modelId="{E80426B5-5E59-490D-BB4B-AED07D54B360}" type="sibTrans" cxnId="{E4D4E0A4-2232-443E-9555-E75D78A510BF}">
      <dgm:prSet/>
      <dgm:spPr/>
      <dgm:t>
        <a:bodyPr/>
        <a:lstStyle/>
        <a:p>
          <a:endParaRPr lang="en-US"/>
        </a:p>
      </dgm:t>
    </dgm:pt>
    <dgm:pt modelId="{7A4E708E-449C-41E1-8DA2-2E12789F59B3}">
      <dgm:prSet phldrT="[Text]" custT="1"/>
      <dgm:spPr/>
      <dgm:t>
        <a:bodyPr/>
        <a:lstStyle/>
        <a:p>
          <a:r>
            <a:rPr lang="en-US" sz="2400" dirty="0" smtClean="0"/>
            <a:t>MINIMAL : </a:t>
          </a:r>
          <a:r>
            <a:rPr lang="en-US" sz="2400" b="1" dirty="0" smtClean="0"/>
            <a:t>8 kali</a:t>
          </a:r>
          <a:r>
            <a:rPr lang="en-US" sz="2400" dirty="0" smtClean="0"/>
            <a:t>.</a:t>
          </a:r>
          <a:br>
            <a:rPr lang="en-US" sz="2400" dirty="0" smtClean="0"/>
          </a:br>
          <a:r>
            <a:rPr lang="en-US" sz="2400" dirty="0" smtClean="0"/>
            <a:t>(</a:t>
          </a:r>
          <a:r>
            <a:rPr lang="en-US" sz="2400" dirty="0" err="1" smtClean="0"/>
            <a:t>Dihitung</a:t>
          </a:r>
          <a:r>
            <a:rPr lang="en-US" sz="2400" dirty="0" smtClean="0"/>
            <a:t> </a:t>
          </a:r>
          <a:r>
            <a:rPr lang="en-US" sz="2400" dirty="0" err="1" smtClean="0"/>
            <a:t>setelah</a:t>
          </a:r>
          <a:r>
            <a:rPr lang="en-US" sz="2400" dirty="0" smtClean="0"/>
            <a:t> proposal </a:t>
          </a:r>
          <a:r>
            <a:rPr lang="en-US" sz="2400" dirty="0" err="1" smtClean="0"/>
            <a:t>diterima</a:t>
          </a:r>
          <a:r>
            <a:rPr lang="en-US" sz="2400" dirty="0" smtClean="0"/>
            <a:t>).</a:t>
          </a:r>
          <a:endParaRPr lang="en-US" sz="2400" dirty="0"/>
        </a:p>
      </dgm:t>
    </dgm:pt>
    <dgm:pt modelId="{FEB6D3BE-5B02-4D7A-8E01-900874E78A55}" type="parTrans" cxnId="{6455D488-B2C6-493B-92AA-21154419EA24}">
      <dgm:prSet/>
      <dgm:spPr/>
      <dgm:t>
        <a:bodyPr/>
        <a:lstStyle/>
        <a:p>
          <a:endParaRPr lang="en-US"/>
        </a:p>
      </dgm:t>
    </dgm:pt>
    <dgm:pt modelId="{BF9DDAEC-D4ED-4EA9-9EC0-68018659E057}" type="sibTrans" cxnId="{6455D488-B2C6-493B-92AA-21154419EA24}">
      <dgm:prSet/>
      <dgm:spPr/>
      <dgm:t>
        <a:bodyPr/>
        <a:lstStyle/>
        <a:p>
          <a:endParaRPr lang="en-US"/>
        </a:p>
      </dgm:t>
    </dgm:pt>
    <dgm:pt modelId="{59DECD58-726B-4C22-BA75-DD6D76B0CCF5}">
      <dgm:prSet phldrT="[Text]" custT="1"/>
      <dgm:spPr/>
      <dgm:t>
        <a:bodyPr/>
        <a:lstStyle/>
        <a:p>
          <a:r>
            <a:rPr lang="en-US" sz="2400" dirty="0" err="1" smtClean="0"/>
            <a:t>Mengisi</a:t>
          </a:r>
          <a:r>
            <a:rPr lang="en-US" sz="2400" dirty="0" smtClean="0"/>
            <a:t> “</a:t>
          </a:r>
          <a:r>
            <a:rPr lang="en-US" sz="2400" dirty="0" err="1" smtClean="0"/>
            <a:t>Kartu</a:t>
          </a:r>
          <a:r>
            <a:rPr lang="en-US" sz="2400" dirty="0" smtClean="0"/>
            <a:t> </a:t>
          </a:r>
          <a:r>
            <a:rPr lang="en-US" sz="2400" dirty="0" err="1" smtClean="0"/>
            <a:t>Bimbingan</a:t>
          </a:r>
          <a:r>
            <a:rPr lang="en-US" sz="2400" dirty="0" smtClean="0"/>
            <a:t> online/offline”</a:t>
          </a:r>
          <a:endParaRPr lang="en-US" sz="2400" dirty="0"/>
        </a:p>
      </dgm:t>
    </dgm:pt>
    <dgm:pt modelId="{1014A519-9E5D-4918-969E-2FCDCFE0CBB4}" type="parTrans" cxnId="{F0F0DDD2-8179-4A8C-8FD5-10CFFC26ED93}">
      <dgm:prSet/>
      <dgm:spPr/>
      <dgm:t>
        <a:bodyPr/>
        <a:lstStyle/>
        <a:p>
          <a:endParaRPr lang="en-US"/>
        </a:p>
      </dgm:t>
    </dgm:pt>
    <dgm:pt modelId="{5B81F898-AD7B-4A6D-B037-45A4657D735F}" type="sibTrans" cxnId="{F0F0DDD2-8179-4A8C-8FD5-10CFFC26ED93}">
      <dgm:prSet/>
      <dgm:spPr/>
      <dgm:t>
        <a:bodyPr/>
        <a:lstStyle/>
        <a:p>
          <a:endParaRPr lang="en-US"/>
        </a:p>
      </dgm:t>
    </dgm:pt>
    <dgm:pt modelId="{CB24F08A-939D-49A8-8A66-67922E8BDF25}" type="pres">
      <dgm:prSet presAssocID="{CC06E6DE-156B-48BD-B18F-314DC5E3CE8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18A77B5-2595-46A2-BD9D-CCE04D115621}" type="pres">
      <dgm:prSet presAssocID="{56E137DD-EE55-4848-AF57-7208E0A4A629}" presName="linNode" presStyleCnt="0"/>
      <dgm:spPr/>
    </dgm:pt>
    <dgm:pt modelId="{DEBAF6E5-F604-4412-9C41-CDD37AF6837D}" type="pres">
      <dgm:prSet presAssocID="{56E137DD-EE55-4848-AF57-7208E0A4A629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A3E4B6-2CFB-4CC5-A484-0FD0CE32FBC4}" type="pres">
      <dgm:prSet presAssocID="{56E137DD-EE55-4848-AF57-7208E0A4A629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6057FD-18C7-4AD5-A51A-553E64917376}" type="pres">
      <dgm:prSet presAssocID="{F6ED4D46-E667-49A0-91FA-306AC6EF6242}" presName="spacing" presStyleCnt="0"/>
      <dgm:spPr/>
    </dgm:pt>
    <dgm:pt modelId="{D815B6E0-D30F-4AED-BD9F-FC53610BB6A5}" type="pres">
      <dgm:prSet presAssocID="{EAB9F570-FFDB-4F7F-A052-E5E9938DE02B}" presName="linNode" presStyleCnt="0"/>
      <dgm:spPr/>
    </dgm:pt>
    <dgm:pt modelId="{97287662-7475-41DE-9B25-1706FD533149}" type="pres">
      <dgm:prSet presAssocID="{EAB9F570-FFDB-4F7F-A052-E5E9938DE02B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5EA51-A9BE-4BCC-9F87-335B56493216}" type="pres">
      <dgm:prSet presAssocID="{EAB9F570-FFDB-4F7F-A052-E5E9938DE02B}" presName="childShp" presStyleLbl="bgAccFollowNode1" presStyleIdx="1" presStyleCnt="2" custScaleY="1615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D4E0A4-2232-443E-9555-E75D78A510BF}" srcId="{CC06E6DE-156B-48BD-B18F-314DC5E3CE87}" destId="{EAB9F570-FFDB-4F7F-A052-E5E9938DE02B}" srcOrd="1" destOrd="0" parTransId="{2200C398-7765-4251-BA67-89E7D91B3BBC}" sibTransId="{E80426B5-5E59-490D-BB4B-AED07D54B360}"/>
    <dgm:cxn modelId="{61E1397D-7EB5-4AFF-8673-D3E4DAA38DDA}" type="presOf" srcId="{94590325-DA43-448E-A621-4C528B34A711}" destId="{3AA3E4B6-2CFB-4CC5-A484-0FD0CE32FBC4}" srcOrd="0" destOrd="1" presId="urn:microsoft.com/office/officeart/2005/8/layout/vList6"/>
    <dgm:cxn modelId="{6455D488-B2C6-493B-92AA-21154419EA24}" srcId="{EAB9F570-FFDB-4F7F-A052-E5E9938DE02B}" destId="{7A4E708E-449C-41E1-8DA2-2E12789F59B3}" srcOrd="0" destOrd="0" parTransId="{FEB6D3BE-5B02-4D7A-8E01-900874E78A55}" sibTransId="{BF9DDAEC-D4ED-4EA9-9EC0-68018659E057}"/>
    <dgm:cxn modelId="{EAA266E8-0857-47F1-8ABE-C6FF64A505B5}" srcId="{56E137DD-EE55-4848-AF57-7208E0A4A629}" destId="{94590325-DA43-448E-A621-4C528B34A711}" srcOrd="1" destOrd="0" parTransId="{96D7875F-C4AE-40F3-9C62-922ACFC4A1ED}" sibTransId="{A4BAE2ED-A636-432B-A66C-055DF693A079}"/>
    <dgm:cxn modelId="{40278B6A-9104-48F7-AFEF-DCA8BA105E61}" type="presOf" srcId="{EAB9F570-FFDB-4F7F-A052-E5E9938DE02B}" destId="{97287662-7475-41DE-9B25-1706FD533149}" srcOrd="0" destOrd="0" presId="urn:microsoft.com/office/officeart/2005/8/layout/vList6"/>
    <dgm:cxn modelId="{F0F0DDD2-8179-4A8C-8FD5-10CFFC26ED93}" srcId="{EAB9F570-FFDB-4F7F-A052-E5E9938DE02B}" destId="{59DECD58-726B-4C22-BA75-DD6D76B0CCF5}" srcOrd="1" destOrd="0" parTransId="{1014A519-9E5D-4918-969E-2FCDCFE0CBB4}" sibTransId="{5B81F898-AD7B-4A6D-B037-45A4657D735F}"/>
    <dgm:cxn modelId="{BD7CC57C-4889-48C3-8FE4-7A7E41070D7D}" srcId="{CC06E6DE-156B-48BD-B18F-314DC5E3CE87}" destId="{56E137DD-EE55-4848-AF57-7208E0A4A629}" srcOrd="0" destOrd="0" parTransId="{2E423E2B-447D-4F82-833A-2418BD4860B4}" sibTransId="{F6ED4D46-E667-49A0-91FA-306AC6EF6242}"/>
    <dgm:cxn modelId="{1AA6A1D4-65D1-4541-9CE1-6CF1820F871D}" type="presOf" srcId="{59DECD58-726B-4C22-BA75-DD6D76B0CCF5}" destId="{5F05EA51-A9BE-4BCC-9F87-335B56493216}" srcOrd="0" destOrd="1" presId="urn:microsoft.com/office/officeart/2005/8/layout/vList6"/>
    <dgm:cxn modelId="{83DEFCF1-27A3-4BCA-B011-7493443CC2C5}" type="presOf" srcId="{FEE9A83E-3012-4449-B865-FB2AA404AB0B}" destId="{3AA3E4B6-2CFB-4CC5-A484-0FD0CE32FBC4}" srcOrd="0" destOrd="0" presId="urn:microsoft.com/office/officeart/2005/8/layout/vList6"/>
    <dgm:cxn modelId="{BA4BD564-D891-4F5D-A2BD-CE243781C428}" type="presOf" srcId="{7A4E708E-449C-41E1-8DA2-2E12789F59B3}" destId="{5F05EA51-A9BE-4BCC-9F87-335B56493216}" srcOrd="0" destOrd="0" presId="urn:microsoft.com/office/officeart/2005/8/layout/vList6"/>
    <dgm:cxn modelId="{7E407658-0DF3-4D23-A636-D3B182C1D94A}" type="presOf" srcId="{56E137DD-EE55-4848-AF57-7208E0A4A629}" destId="{DEBAF6E5-F604-4412-9C41-CDD37AF6837D}" srcOrd="0" destOrd="0" presId="urn:microsoft.com/office/officeart/2005/8/layout/vList6"/>
    <dgm:cxn modelId="{A02C737F-A2D8-4C29-BC9B-24B14F1E33A6}" srcId="{56E137DD-EE55-4848-AF57-7208E0A4A629}" destId="{FEE9A83E-3012-4449-B865-FB2AA404AB0B}" srcOrd="0" destOrd="0" parTransId="{E8F3F462-1439-4C88-8BA5-EE170F778E4B}" sibTransId="{86AB51EA-9F43-47BD-BAA3-FED03099E3EB}"/>
    <dgm:cxn modelId="{75252036-2452-47E1-B5B3-8C52511D5B29}" type="presOf" srcId="{CC06E6DE-156B-48BD-B18F-314DC5E3CE87}" destId="{CB24F08A-939D-49A8-8A66-67922E8BDF25}" srcOrd="0" destOrd="0" presId="urn:microsoft.com/office/officeart/2005/8/layout/vList6"/>
    <dgm:cxn modelId="{86A2AF98-BAF8-4D2B-8512-AA3BA368C64B}" type="presParOf" srcId="{CB24F08A-939D-49A8-8A66-67922E8BDF25}" destId="{418A77B5-2595-46A2-BD9D-CCE04D115621}" srcOrd="0" destOrd="0" presId="urn:microsoft.com/office/officeart/2005/8/layout/vList6"/>
    <dgm:cxn modelId="{374532B6-8035-4883-A5E4-7AD76699E484}" type="presParOf" srcId="{418A77B5-2595-46A2-BD9D-CCE04D115621}" destId="{DEBAF6E5-F604-4412-9C41-CDD37AF6837D}" srcOrd="0" destOrd="0" presId="urn:microsoft.com/office/officeart/2005/8/layout/vList6"/>
    <dgm:cxn modelId="{2195AF1A-1A06-458A-861F-B78C66FC6D4C}" type="presParOf" srcId="{418A77B5-2595-46A2-BD9D-CCE04D115621}" destId="{3AA3E4B6-2CFB-4CC5-A484-0FD0CE32FBC4}" srcOrd="1" destOrd="0" presId="urn:microsoft.com/office/officeart/2005/8/layout/vList6"/>
    <dgm:cxn modelId="{B17B8A86-0DF5-4FC8-8457-9BA6182FE769}" type="presParOf" srcId="{CB24F08A-939D-49A8-8A66-67922E8BDF25}" destId="{116057FD-18C7-4AD5-A51A-553E64917376}" srcOrd="1" destOrd="0" presId="urn:microsoft.com/office/officeart/2005/8/layout/vList6"/>
    <dgm:cxn modelId="{06B21A28-FABC-499F-BB97-87F42B8046B8}" type="presParOf" srcId="{CB24F08A-939D-49A8-8A66-67922E8BDF25}" destId="{D815B6E0-D30F-4AED-BD9F-FC53610BB6A5}" srcOrd="2" destOrd="0" presId="urn:microsoft.com/office/officeart/2005/8/layout/vList6"/>
    <dgm:cxn modelId="{107F6AE1-20D8-44FC-8028-057A3429B431}" type="presParOf" srcId="{D815B6E0-D30F-4AED-BD9F-FC53610BB6A5}" destId="{97287662-7475-41DE-9B25-1706FD533149}" srcOrd="0" destOrd="0" presId="urn:microsoft.com/office/officeart/2005/8/layout/vList6"/>
    <dgm:cxn modelId="{3AAD2C35-D608-4106-9DDD-232AF15D497C}" type="presParOf" srcId="{D815B6E0-D30F-4AED-BD9F-FC53610BB6A5}" destId="{5F05EA51-A9BE-4BCC-9F87-335B5649321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466B3-7262-4185-AA86-4D72AEE85EA3}">
      <dsp:nvSpPr>
        <dsp:cNvPr id="0" name=""/>
        <dsp:cNvSpPr/>
      </dsp:nvSpPr>
      <dsp:spPr>
        <a:xfrm>
          <a:off x="90217" y="567"/>
          <a:ext cx="1787332" cy="10723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1. REGISTRASI MONTA</a:t>
          </a:r>
          <a:endParaRPr lang="en-US" sz="2000" b="1" kern="1200" dirty="0"/>
        </a:p>
      </dsp:txBody>
      <dsp:txXfrm>
        <a:off x="121626" y="31976"/>
        <a:ext cx="1724514" cy="1009581"/>
      </dsp:txXfrm>
    </dsp:sp>
    <dsp:sp modelId="{D68CBEC6-C886-431B-A6E7-3064578F4FED}">
      <dsp:nvSpPr>
        <dsp:cNvPr id="0" name=""/>
        <dsp:cNvSpPr/>
      </dsp:nvSpPr>
      <dsp:spPr>
        <a:xfrm>
          <a:off x="2034835" y="315137"/>
          <a:ext cx="378914" cy="4432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/>
        </a:p>
      </dsp:txBody>
      <dsp:txXfrm>
        <a:off x="2034835" y="403789"/>
        <a:ext cx="265240" cy="265954"/>
      </dsp:txXfrm>
    </dsp:sp>
    <dsp:sp modelId="{5398B7C8-3356-436D-A2B8-25B98FB40FCA}">
      <dsp:nvSpPr>
        <dsp:cNvPr id="0" name=""/>
        <dsp:cNvSpPr/>
      </dsp:nvSpPr>
      <dsp:spPr>
        <a:xfrm>
          <a:off x="2592483" y="567"/>
          <a:ext cx="1787332" cy="10723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2. PENGAJUAN PROPOSAL</a:t>
          </a:r>
        </a:p>
      </dsp:txBody>
      <dsp:txXfrm>
        <a:off x="2623892" y="31976"/>
        <a:ext cx="1724514" cy="1009581"/>
      </dsp:txXfrm>
    </dsp:sp>
    <dsp:sp modelId="{B9F79A32-425C-4003-BB54-DC040E99B409}">
      <dsp:nvSpPr>
        <dsp:cNvPr id="0" name=""/>
        <dsp:cNvSpPr/>
      </dsp:nvSpPr>
      <dsp:spPr>
        <a:xfrm>
          <a:off x="4537101" y="315137"/>
          <a:ext cx="378914" cy="4432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/>
        </a:p>
      </dsp:txBody>
      <dsp:txXfrm>
        <a:off x="4537101" y="403789"/>
        <a:ext cx="265240" cy="265954"/>
      </dsp:txXfrm>
    </dsp:sp>
    <dsp:sp modelId="{D08364AB-7604-4A50-95DF-2B0B95C795A2}">
      <dsp:nvSpPr>
        <dsp:cNvPr id="0" name=""/>
        <dsp:cNvSpPr/>
      </dsp:nvSpPr>
      <dsp:spPr>
        <a:xfrm>
          <a:off x="5094749" y="567"/>
          <a:ext cx="1787332" cy="10723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3. SIDANG PROPOSAL TA</a:t>
          </a:r>
        </a:p>
      </dsp:txBody>
      <dsp:txXfrm>
        <a:off x="5126158" y="31976"/>
        <a:ext cx="1724514" cy="1009581"/>
      </dsp:txXfrm>
    </dsp:sp>
    <dsp:sp modelId="{B232D203-709B-426C-BA05-6CC8AA2475C1}">
      <dsp:nvSpPr>
        <dsp:cNvPr id="0" name=""/>
        <dsp:cNvSpPr/>
      </dsp:nvSpPr>
      <dsp:spPr>
        <a:xfrm rot="5400000">
          <a:off x="5798958" y="1198080"/>
          <a:ext cx="378914" cy="4432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/>
        </a:p>
      </dsp:txBody>
      <dsp:txXfrm rot="-5400000">
        <a:off x="5855438" y="1230252"/>
        <a:ext cx="265954" cy="265240"/>
      </dsp:txXfrm>
    </dsp:sp>
    <dsp:sp modelId="{C44D664C-7DC9-4678-B061-DB0499B25D40}">
      <dsp:nvSpPr>
        <dsp:cNvPr id="0" name=""/>
        <dsp:cNvSpPr/>
      </dsp:nvSpPr>
      <dsp:spPr>
        <a:xfrm>
          <a:off x="5094749" y="1787900"/>
          <a:ext cx="1787332" cy="10723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4. MASA PENGERJAAN TA</a:t>
          </a:r>
        </a:p>
      </dsp:txBody>
      <dsp:txXfrm>
        <a:off x="5126158" y="1819309"/>
        <a:ext cx="1724514" cy="1009581"/>
      </dsp:txXfrm>
    </dsp:sp>
    <dsp:sp modelId="{74976D3F-7E69-45C9-ACC9-DDED7120DD6E}">
      <dsp:nvSpPr>
        <dsp:cNvPr id="0" name=""/>
        <dsp:cNvSpPr/>
      </dsp:nvSpPr>
      <dsp:spPr>
        <a:xfrm rot="10800000">
          <a:off x="4558549" y="2102470"/>
          <a:ext cx="378914" cy="4432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/>
        </a:p>
      </dsp:txBody>
      <dsp:txXfrm rot="10800000">
        <a:off x="4672223" y="2191122"/>
        <a:ext cx="265240" cy="265954"/>
      </dsp:txXfrm>
    </dsp:sp>
    <dsp:sp modelId="{B395B739-DAF5-49F9-B465-56C9D68CCF43}">
      <dsp:nvSpPr>
        <dsp:cNvPr id="0" name=""/>
        <dsp:cNvSpPr/>
      </dsp:nvSpPr>
      <dsp:spPr>
        <a:xfrm>
          <a:off x="2592483" y="1787900"/>
          <a:ext cx="1787332" cy="107239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5. PENGAJUAN SIDANG TA</a:t>
          </a:r>
        </a:p>
      </dsp:txBody>
      <dsp:txXfrm>
        <a:off x="2623892" y="1819309"/>
        <a:ext cx="1724514" cy="1009581"/>
      </dsp:txXfrm>
    </dsp:sp>
    <dsp:sp modelId="{353BDB74-443D-4FB0-B5D6-110AB717AA63}">
      <dsp:nvSpPr>
        <dsp:cNvPr id="0" name=""/>
        <dsp:cNvSpPr/>
      </dsp:nvSpPr>
      <dsp:spPr>
        <a:xfrm rot="10800000">
          <a:off x="2056283" y="2102470"/>
          <a:ext cx="378914" cy="4432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/>
        </a:p>
      </dsp:txBody>
      <dsp:txXfrm rot="10800000">
        <a:off x="2169957" y="2191122"/>
        <a:ext cx="265240" cy="265954"/>
      </dsp:txXfrm>
    </dsp:sp>
    <dsp:sp modelId="{A87F64EA-6C9F-4EA7-AC3D-7C65E8630663}">
      <dsp:nvSpPr>
        <dsp:cNvPr id="0" name=""/>
        <dsp:cNvSpPr/>
      </dsp:nvSpPr>
      <dsp:spPr>
        <a:xfrm>
          <a:off x="90217" y="1787900"/>
          <a:ext cx="1787332" cy="10723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6. SIDANG TA</a:t>
          </a:r>
        </a:p>
      </dsp:txBody>
      <dsp:txXfrm>
        <a:off x="121626" y="1819309"/>
        <a:ext cx="1724514" cy="1009581"/>
      </dsp:txXfrm>
    </dsp:sp>
    <dsp:sp modelId="{B74DF837-5681-4F8D-BC92-2FDA2FF21C05}">
      <dsp:nvSpPr>
        <dsp:cNvPr id="0" name=""/>
        <dsp:cNvSpPr/>
      </dsp:nvSpPr>
      <dsp:spPr>
        <a:xfrm rot="5400000">
          <a:off x="794426" y="2985413"/>
          <a:ext cx="378914" cy="4432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/>
        </a:p>
      </dsp:txBody>
      <dsp:txXfrm rot="-5400000">
        <a:off x="850906" y="3017585"/>
        <a:ext cx="265954" cy="265240"/>
      </dsp:txXfrm>
    </dsp:sp>
    <dsp:sp modelId="{95505F68-B25E-48B7-A691-DDCE52A7711B}">
      <dsp:nvSpPr>
        <dsp:cNvPr id="0" name=""/>
        <dsp:cNvSpPr/>
      </dsp:nvSpPr>
      <dsp:spPr>
        <a:xfrm>
          <a:off x="90217" y="3575232"/>
          <a:ext cx="1787332" cy="10723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7. REVISI</a:t>
          </a:r>
        </a:p>
      </dsp:txBody>
      <dsp:txXfrm>
        <a:off x="121626" y="3606641"/>
        <a:ext cx="1724514" cy="1009581"/>
      </dsp:txXfrm>
    </dsp:sp>
    <dsp:sp modelId="{2B986F44-24D4-447A-ABE6-3D2D9B139EAE}">
      <dsp:nvSpPr>
        <dsp:cNvPr id="0" name=""/>
        <dsp:cNvSpPr/>
      </dsp:nvSpPr>
      <dsp:spPr>
        <a:xfrm>
          <a:off x="2034835" y="3889803"/>
          <a:ext cx="378914" cy="4432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/>
        </a:p>
      </dsp:txBody>
      <dsp:txXfrm>
        <a:off x="2034835" y="3978455"/>
        <a:ext cx="265240" cy="265954"/>
      </dsp:txXfrm>
    </dsp:sp>
    <dsp:sp modelId="{93E574EC-A091-410D-B9B9-95EA776D028C}">
      <dsp:nvSpPr>
        <dsp:cNvPr id="0" name=""/>
        <dsp:cNvSpPr/>
      </dsp:nvSpPr>
      <dsp:spPr>
        <a:xfrm>
          <a:off x="2592483" y="3575232"/>
          <a:ext cx="1787332" cy="10723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8. YUDISIUM</a:t>
          </a:r>
          <a:endParaRPr lang="en-US" sz="2000" b="1" kern="1200" dirty="0"/>
        </a:p>
      </dsp:txBody>
      <dsp:txXfrm>
        <a:off x="2623892" y="3606641"/>
        <a:ext cx="1724514" cy="10095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A3E4B6-2CFB-4CC5-A484-0FD0CE32FBC4}">
      <dsp:nvSpPr>
        <dsp:cNvPr id="0" name=""/>
        <dsp:cNvSpPr/>
      </dsp:nvSpPr>
      <dsp:spPr>
        <a:xfrm>
          <a:off x="3383279" y="763"/>
          <a:ext cx="5074920" cy="18392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Paling </a:t>
          </a:r>
          <a:r>
            <a:rPr lang="en-US" sz="2400" kern="1200" dirty="0" err="1" smtClean="0"/>
            <a:t>sedikit</a:t>
          </a:r>
          <a:r>
            <a:rPr lang="en-US" sz="2400" kern="1200" dirty="0" smtClean="0"/>
            <a:t>	: </a:t>
          </a:r>
          <a:r>
            <a:rPr lang="en-US" sz="2400" b="1" kern="1200" dirty="0" smtClean="0"/>
            <a:t>3 </a:t>
          </a:r>
          <a:r>
            <a:rPr lang="en-US" sz="2400" b="1" kern="1200" dirty="0" err="1" smtClean="0"/>
            <a:t>bulan</a:t>
          </a:r>
          <a:r>
            <a:rPr lang="en-US" sz="2400" kern="1200" dirty="0" smtClean="0"/>
            <a:t>.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Paling lama	: </a:t>
          </a:r>
          <a:r>
            <a:rPr lang="en-US" sz="2400" b="1" kern="1200" dirty="0" smtClean="0"/>
            <a:t>1 </a:t>
          </a:r>
          <a:r>
            <a:rPr lang="en-US" sz="2400" b="1" kern="1200" dirty="0" err="1" smtClean="0"/>
            <a:t>tahun</a:t>
          </a:r>
          <a:r>
            <a:rPr lang="en-US" sz="2400" kern="1200" dirty="0" smtClean="0"/>
            <a:t>. </a:t>
          </a:r>
          <a:r>
            <a:rPr lang="en-US" sz="2400" kern="1200" dirty="0" err="1" smtClean="0"/>
            <a:t>Jika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lewat</a:t>
          </a:r>
          <a:r>
            <a:rPr lang="en-US" sz="2400" kern="1200" dirty="0" smtClean="0"/>
            <a:t> 1 </a:t>
          </a:r>
          <a:r>
            <a:rPr lang="en-US" sz="2400" kern="1200" dirty="0" err="1" smtClean="0"/>
            <a:t>tahun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harus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mengajukan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judul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baru</a:t>
          </a:r>
          <a:endParaRPr lang="en-US" sz="2400" kern="1200" dirty="0"/>
        </a:p>
      </dsp:txBody>
      <dsp:txXfrm>
        <a:off x="3383279" y="230675"/>
        <a:ext cx="4385184" cy="1379472"/>
      </dsp:txXfrm>
    </dsp:sp>
    <dsp:sp modelId="{DEBAF6E5-F604-4412-9C41-CDD37AF6837D}">
      <dsp:nvSpPr>
        <dsp:cNvPr id="0" name=""/>
        <dsp:cNvSpPr/>
      </dsp:nvSpPr>
      <dsp:spPr>
        <a:xfrm>
          <a:off x="0" y="763"/>
          <a:ext cx="3383280" cy="18392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LAMA PENGERJAAN</a:t>
          </a:r>
          <a:endParaRPr lang="en-US" sz="3900" kern="1200" dirty="0"/>
        </a:p>
      </dsp:txBody>
      <dsp:txXfrm>
        <a:off x="89787" y="90550"/>
        <a:ext cx="3203706" cy="1659722"/>
      </dsp:txXfrm>
    </dsp:sp>
    <dsp:sp modelId="{5F05EA51-A9BE-4BCC-9F87-335B56493216}">
      <dsp:nvSpPr>
        <dsp:cNvPr id="0" name=""/>
        <dsp:cNvSpPr/>
      </dsp:nvSpPr>
      <dsp:spPr>
        <a:xfrm>
          <a:off x="3384105" y="2023990"/>
          <a:ext cx="5069964" cy="29711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2771134"/>
            <a:satOff val="-53098"/>
            <a:lumOff val="-4485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12771134"/>
              <a:satOff val="-53098"/>
              <a:lumOff val="-44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MINIMAL : </a:t>
          </a:r>
          <a:r>
            <a:rPr lang="en-US" sz="2400" b="1" kern="1200" dirty="0" smtClean="0"/>
            <a:t>8 kali</a:t>
          </a:r>
          <a:r>
            <a:rPr lang="en-US" sz="2400" kern="1200" dirty="0" smtClean="0"/>
            <a:t>.</a:t>
          </a:r>
          <a:br>
            <a:rPr lang="en-US" sz="2400" kern="1200" dirty="0" smtClean="0"/>
          </a:br>
          <a:r>
            <a:rPr lang="en-US" sz="2400" kern="1200" dirty="0" smtClean="0"/>
            <a:t>(</a:t>
          </a:r>
          <a:r>
            <a:rPr lang="en-US" sz="2400" kern="1200" dirty="0" err="1" smtClean="0"/>
            <a:t>Dihitung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setelah</a:t>
          </a:r>
          <a:r>
            <a:rPr lang="en-US" sz="2400" kern="1200" dirty="0" smtClean="0"/>
            <a:t> proposal </a:t>
          </a:r>
          <a:r>
            <a:rPr lang="en-US" sz="2400" kern="1200" dirty="0" err="1" smtClean="0"/>
            <a:t>diterima</a:t>
          </a:r>
          <a:r>
            <a:rPr lang="en-US" sz="2400" kern="1200" dirty="0" smtClean="0"/>
            <a:t>).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Mengisi</a:t>
          </a:r>
          <a:r>
            <a:rPr lang="en-US" sz="2400" kern="1200" dirty="0" smtClean="0"/>
            <a:t> “</a:t>
          </a:r>
          <a:r>
            <a:rPr lang="en-US" sz="2400" kern="1200" dirty="0" err="1" smtClean="0"/>
            <a:t>Kartu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Bimbingan</a:t>
          </a:r>
          <a:r>
            <a:rPr lang="en-US" sz="2400" kern="1200" dirty="0" smtClean="0"/>
            <a:t> online/offline”</a:t>
          </a:r>
          <a:endParaRPr lang="en-US" sz="2400" kern="1200" dirty="0"/>
        </a:p>
      </dsp:txBody>
      <dsp:txXfrm>
        <a:off x="3384105" y="2395379"/>
        <a:ext cx="3955799" cy="2228331"/>
      </dsp:txXfrm>
    </dsp:sp>
    <dsp:sp modelId="{97287662-7475-41DE-9B25-1706FD533149}">
      <dsp:nvSpPr>
        <dsp:cNvPr id="0" name=""/>
        <dsp:cNvSpPr/>
      </dsp:nvSpPr>
      <dsp:spPr>
        <a:xfrm>
          <a:off x="4129" y="2589895"/>
          <a:ext cx="3379976" cy="1839296"/>
        </a:xfrm>
        <a:prstGeom prst="roundRect">
          <a:avLst/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BIMBINGAN</a:t>
          </a:r>
          <a:endParaRPr lang="en-US" sz="3900" kern="1200" dirty="0"/>
        </a:p>
      </dsp:txBody>
      <dsp:txXfrm>
        <a:off x="93916" y="2679682"/>
        <a:ext cx="3200402" cy="16597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69944-3C8C-4362-972F-6B9B81829CB6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7232B-E55E-4DDF-8CB0-1AA5D92282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19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7232B-E55E-4DDF-8CB0-1AA5D922820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43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AA81F2-DAB1-4982-A2B1-3A13E4926C9A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BF1BC63-C5C1-476A-897C-40513A581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AA81F2-DAB1-4982-A2B1-3A13E4926C9A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F1BC63-C5C1-476A-897C-40513A581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AA81F2-DAB1-4982-A2B1-3A13E4926C9A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F1BC63-C5C1-476A-897C-40513A581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AA81F2-DAB1-4982-A2B1-3A13E4926C9A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F1BC63-C5C1-476A-897C-40513A581F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AA81F2-DAB1-4982-A2B1-3A13E4926C9A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F1BC63-C5C1-476A-897C-40513A581F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AA81F2-DAB1-4982-A2B1-3A13E4926C9A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F1BC63-C5C1-476A-897C-40513A581F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AA81F2-DAB1-4982-A2B1-3A13E4926C9A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F1BC63-C5C1-476A-897C-40513A581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AA81F2-DAB1-4982-A2B1-3A13E4926C9A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F1BC63-C5C1-476A-897C-40513A581F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AA81F2-DAB1-4982-A2B1-3A13E4926C9A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F1BC63-C5C1-476A-897C-40513A581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9AA81F2-DAB1-4982-A2B1-3A13E4926C9A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F1BC63-C5C1-476A-897C-40513A581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9AA81F2-DAB1-4982-A2B1-3A13E4926C9A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BF1BC63-C5C1-476A-897C-40513A581F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9AA81F2-DAB1-4982-A2B1-3A13E4926C9A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BF1BC63-C5C1-476A-897C-40513A581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monta.if.its.ac.id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Prosedur</a:t>
            </a:r>
            <a:r>
              <a:rPr lang="en-US" dirty="0" smtClean="0"/>
              <a:t> 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Diajukan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syarat</a:t>
            </a:r>
            <a:r>
              <a:rPr lang="en-US" dirty="0" smtClean="0"/>
              <a:t> </a:t>
            </a:r>
            <a:r>
              <a:rPr lang="en-US" dirty="0" err="1" smtClean="0"/>
              <a:t>pengerjaan</a:t>
            </a:r>
            <a:r>
              <a:rPr lang="en-US" dirty="0" smtClean="0"/>
              <a:t> TA.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PENGAJUAN SIDANG TA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221153"/>
              </p:ext>
            </p:extLst>
          </p:nvPr>
        </p:nvGraphicFramePr>
        <p:xfrm>
          <a:off x="914400" y="2286000"/>
          <a:ext cx="7620000" cy="4211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/>
                <a:gridCol w="6667500"/>
              </a:tblGrid>
              <a:tr h="5905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Dokumen</a:t>
                      </a:r>
                      <a:endParaRPr lang="en-US" sz="2400" dirty="0"/>
                    </a:p>
                  </a:txBody>
                  <a:tcPr/>
                </a:tc>
              </a:tr>
              <a:tr h="101923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1.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Form </a:t>
                      </a:r>
                      <a:r>
                        <a:rPr lang="en-US" sz="2400" b="1" dirty="0" err="1" smtClean="0"/>
                        <a:t>persetujuan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maju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sidang</a:t>
                      </a:r>
                      <a:r>
                        <a:rPr lang="en-US" sz="2400" dirty="0" smtClean="0"/>
                        <a:t> yang </a:t>
                      </a:r>
                      <a:r>
                        <a:rPr lang="en-US" sz="2400" dirty="0" err="1" smtClean="0"/>
                        <a:t>ditandatangani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oleh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pembimbing</a:t>
                      </a:r>
                      <a:r>
                        <a:rPr lang="en-US" sz="2400" dirty="0" smtClean="0"/>
                        <a:t> (</a:t>
                      </a:r>
                      <a:r>
                        <a:rPr lang="en-US" sz="2400" i="1" dirty="0" err="1" smtClean="0"/>
                        <a:t>dicetak</a:t>
                      </a:r>
                      <a:r>
                        <a:rPr lang="en-US" sz="2400" i="1" baseline="0" dirty="0" smtClean="0"/>
                        <a:t> </a:t>
                      </a:r>
                      <a:r>
                        <a:rPr lang="en-US" sz="2400" i="1" baseline="0" dirty="0" err="1" smtClean="0"/>
                        <a:t>dari</a:t>
                      </a:r>
                      <a:r>
                        <a:rPr lang="en-US" sz="2400" i="1" baseline="0" dirty="0" smtClean="0"/>
                        <a:t> </a:t>
                      </a:r>
                      <a:r>
                        <a:rPr lang="en-US" sz="2400" i="1" baseline="0" dirty="0" err="1" smtClean="0"/>
                        <a:t>MonTA</a:t>
                      </a:r>
                      <a:r>
                        <a:rPr lang="en-US" sz="2400" baseline="0" dirty="0" smtClean="0"/>
                        <a:t>).</a:t>
                      </a:r>
                      <a:endParaRPr lang="en-US" sz="2400" dirty="0"/>
                    </a:p>
                  </a:txBody>
                  <a:tcPr/>
                </a:tc>
              </a:tr>
              <a:tr h="101923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2.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Buku</a:t>
                      </a:r>
                      <a:r>
                        <a:rPr lang="en-US" sz="2400" b="1" dirty="0" smtClean="0"/>
                        <a:t> TA </a:t>
                      </a:r>
                      <a:r>
                        <a:rPr lang="en-US" sz="2400" dirty="0" err="1" smtClean="0"/>
                        <a:t>sebanyak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b="1" dirty="0" smtClean="0"/>
                        <a:t>4 </a:t>
                      </a:r>
                      <a:r>
                        <a:rPr lang="en-US" sz="2400" b="1" dirty="0" err="1" smtClean="0"/>
                        <a:t>buah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dirty="0" smtClean="0"/>
                        <a:t>(</a:t>
                      </a:r>
                      <a:r>
                        <a:rPr lang="en-US" sz="2400" dirty="0" err="1" smtClean="0"/>
                        <a:t>mhs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dengan</a:t>
                      </a:r>
                      <a:r>
                        <a:rPr lang="en-US" sz="2400" baseline="0" dirty="0" smtClean="0"/>
                        <a:t> 2 </a:t>
                      </a:r>
                      <a:r>
                        <a:rPr lang="en-US" sz="2400" baseline="0" dirty="0" err="1" smtClean="0"/>
                        <a:t>dosen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pembimbing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atau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="1" baseline="0" dirty="0" smtClean="0"/>
                        <a:t>3 </a:t>
                      </a:r>
                      <a:r>
                        <a:rPr lang="en-US" sz="2400" b="1" baseline="0" dirty="0" err="1" smtClean="0"/>
                        <a:t>buah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aseline="0" dirty="0" smtClean="0"/>
                        <a:t>(</a:t>
                      </a:r>
                      <a:r>
                        <a:rPr lang="en-US" sz="2400" baseline="0" dirty="0" err="1" smtClean="0"/>
                        <a:t>mhs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dengan</a:t>
                      </a:r>
                      <a:r>
                        <a:rPr lang="en-US" sz="2400" baseline="0" dirty="0" smtClean="0"/>
                        <a:t> 1 </a:t>
                      </a:r>
                      <a:r>
                        <a:rPr lang="en-US" sz="2400" baseline="0" dirty="0" err="1" smtClean="0"/>
                        <a:t>dosen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pembimbing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</a:tr>
              <a:tr h="5905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3.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Kartu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Bimbingan</a:t>
                      </a:r>
                      <a:r>
                        <a:rPr lang="en-US" sz="2400" dirty="0" smtClean="0"/>
                        <a:t> online/ offline</a:t>
                      </a:r>
                      <a:endParaRPr lang="en-US" sz="2400" dirty="0"/>
                    </a:p>
                  </a:txBody>
                  <a:tcPr/>
                </a:tc>
              </a:tr>
              <a:tr h="5905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4.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Sertifikat</a:t>
                      </a:r>
                      <a:r>
                        <a:rPr lang="en-US" sz="2400" baseline="0" dirty="0" smtClean="0"/>
                        <a:t> TOEFL </a:t>
                      </a:r>
                      <a:r>
                        <a:rPr lang="en-US" sz="2400" baseline="0" dirty="0" err="1" smtClean="0"/>
                        <a:t>dan</a:t>
                      </a:r>
                      <a:r>
                        <a:rPr lang="en-US" sz="2400" baseline="0" dirty="0" smtClean="0"/>
                        <a:t> SKEM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Sidang</a:t>
            </a:r>
            <a:r>
              <a:rPr lang="en-US" dirty="0" smtClean="0"/>
              <a:t> TA,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diuji</a:t>
            </a:r>
            <a:r>
              <a:rPr lang="en-US" dirty="0" smtClean="0"/>
              <a:t> </a:t>
            </a:r>
            <a:r>
              <a:rPr lang="en-US" b="1" dirty="0" smtClean="0"/>
              <a:t>2 </a:t>
            </a:r>
            <a:r>
              <a:rPr lang="en-US" b="1" dirty="0" err="1" smtClean="0"/>
              <a:t>dosen</a:t>
            </a:r>
            <a:r>
              <a:rPr lang="en-US" b="1" dirty="0" smtClean="0"/>
              <a:t> </a:t>
            </a:r>
            <a:r>
              <a:rPr lang="en-US" b="1" dirty="0" err="1" smtClean="0"/>
              <a:t>penguji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ketua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err="1" smtClean="0"/>
              <a:t>Alokasi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wewenang</a:t>
            </a:r>
            <a:r>
              <a:rPr lang="en-US" dirty="0" smtClean="0"/>
              <a:t> </a:t>
            </a:r>
            <a:r>
              <a:rPr lang="en-US" dirty="0" err="1" smtClean="0"/>
              <a:t>Ketua</a:t>
            </a:r>
            <a:r>
              <a:rPr lang="en-US" dirty="0" smtClean="0"/>
              <a:t> </a:t>
            </a:r>
            <a:r>
              <a:rPr lang="en-US" dirty="0" err="1" smtClean="0"/>
              <a:t>Penguji</a:t>
            </a:r>
            <a:r>
              <a:rPr lang="en-US" dirty="0" smtClean="0"/>
              <a:t> (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b="1" dirty="0" smtClean="0"/>
              <a:t>1 jam</a:t>
            </a:r>
            <a:r>
              <a:rPr lang="en-US" dirty="0" smtClean="0"/>
              <a:t>.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alokasi</a:t>
            </a:r>
            <a:r>
              <a:rPr lang="en-US" dirty="0" smtClean="0"/>
              <a:t> </a:t>
            </a:r>
            <a:r>
              <a:rPr lang="en-US" i="1" dirty="0" err="1" smtClean="0"/>
              <a:t>presentasi</a:t>
            </a:r>
            <a:r>
              <a:rPr lang="en-US" dirty="0" smtClean="0"/>
              <a:t> </a:t>
            </a:r>
            <a:r>
              <a:rPr lang="en-US" b="1" dirty="0" smtClean="0"/>
              <a:t>20-25 </a:t>
            </a:r>
            <a:r>
              <a:rPr lang="en-US" b="1" dirty="0" err="1" smtClean="0"/>
              <a:t>menit</a:t>
            </a:r>
            <a:r>
              <a:rPr lang="en-US" dirty="0" smtClean="0"/>
              <a:t>, </a:t>
            </a:r>
            <a:r>
              <a:rPr lang="en-US" dirty="0" err="1" smtClean="0"/>
              <a:t>sisanya</a:t>
            </a:r>
            <a:r>
              <a:rPr lang="en-US" dirty="0" smtClean="0"/>
              <a:t> </a:t>
            </a:r>
            <a:r>
              <a:rPr lang="en-US" i="1" dirty="0" err="1" smtClean="0"/>
              <a:t>tanya</a:t>
            </a:r>
            <a:r>
              <a:rPr lang="en-US" i="1" dirty="0" smtClean="0"/>
              <a:t> </a:t>
            </a:r>
            <a:r>
              <a:rPr lang="en-US" i="1" dirty="0" err="1" smtClean="0"/>
              <a:t>jawab</a:t>
            </a:r>
            <a:r>
              <a:rPr lang="en-US" i="1" dirty="0" smtClean="0"/>
              <a:t> </a:t>
            </a:r>
            <a:r>
              <a:rPr lang="en-US" i="1" dirty="0" err="1" smtClean="0"/>
              <a:t>dan</a:t>
            </a:r>
            <a:r>
              <a:rPr lang="en-US" i="1" dirty="0" smtClean="0"/>
              <a:t> demo program</a:t>
            </a:r>
            <a:r>
              <a:rPr lang="en-US" dirty="0" smtClean="0"/>
              <a:t>).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err="1" smtClean="0"/>
              <a:t>Buku</a:t>
            </a:r>
            <a:r>
              <a:rPr lang="en-US" dirty="0" smtClean="0"/>
              <a:t> yang </a:t>
            </a:r>
            <a:r>
              <a:rPr lang="en-US" dirty="0" err="1" smtClean="0"/>
              <a:t>disidangkan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TA yang </a:t>
            </a:r>
            <a:r>
              <a:rPr lang="en-US" dirty="0" err="1" smtClean="0"/>
              <a:t>dikumpulkan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pengajuan</a:t>
            </a:r>
            <a:r>
              <a:rPr lang="en-US" dirty="0" smtClean="0"/>
              <a:t> </a:t>
            </a:r>
            <a:r>
              <a:rPr lang="en-US" dirty="0" err="1" smtClean="0"/>
              <a:t>sidang</a:t>
            </a:r>
            <a:r>
              <a:rPr lang="en-US" dirty="0" smtClean="0"/>
              <a:t> TA.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6. SIDANG 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err="1" smtClean="0"/>
              <a:t>Perlengkapan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dibawa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Sidang</a:t>
            </a:r>
            <a:r>
              <a:rPr lang="en-US" dirty="0" smtClean="0"/>
              <a:t> TA: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SIDANG TA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2057400"/>
          <a:ext cx="8305800" cy="42916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62000"/>
                <a:gridCol w="7543800"/>
              </a:tblGrid>
              <a:tr h="51789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Perlengkapan</a:t>
                      </a:r>
                      <a:endParaRPr lang="en-US" sz="2400" dirty="0"/>
                    </a:p>
                  </a:txBody>
                  <a:tcPr/>
                </a:tc>
              </a:tr>
              <a:tr h="5178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000" dirty="0" smtClean="0"/>
                        <a:t>1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buku</a:t>
                      </a:r>
                      <a:r>
                        <a:rPr lang="en-US" sz="2000" baseline="0" dirty="0" smtClean="0"/>
                        <a:t> TA </a:t>
                      </a:r>
                      <a:r>
                        <a:rPr lang="en-US" sz="2000" baseline="0" dirty="0" err="1" smtClean="0"/>
                        <a:t>untuk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mahasiswa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ybs</a:t>
                      </a:r>
                      <a:r>
                        <a:rPr lang="en-US" sz="2000" baseline="0" dirty="0" smtClean="0"/>
                        <a:t>.</a:t>
                      </a:r>
                    </a:p>
                  </a:txBody>
                  <a:tcPr/>
                </a:tc>
              </a:tr>
              <a:tr h="5178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000" dirty="0" smtClean="0"/>
                        <a:t>PC/Laptop</a:t>
                      </a:r>
                      <a:r>
                        <a:rPr lang="en-US" sz="2000" baseline="0" dirty="0" smtClean="0"/>
                        <a:t> yang </a:t>
                      </a:r>
                      <a:r>
                        <a:rPr lang="en-US" sz="2000" baseline="0" dirty="0" err="1" smtClean="0"/>
                        <a:t>telah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dipersiapkan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untuk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presentasi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dan</a:t>
                      </a:r>
                      <a:r>
                        <a:rPr lang="en-US" sz="2000" baseline="0" dirty="0" smtClean="0"/>
                        <a:t> demo</a:t>
                      </a:r>
                      <a:endParaRPr lang="en-US" sz="2000" dirty="0"/>
                    </a:p>
                  </a:txBody>
                  <a:tcPr/>
                </a:tc>
              </a:tr>
              <a:tr h="174341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000" dirty="0" err="1" smtClean="0"/>
                        <a:t>Pakaian</a:t>
                      </a:r>
                      <a:r>
                        <a:rPr lang="en-US" sz="2000" dirty="0" smtClean="0"/>
                        <a:t>:</a:t>
                      </a:r>
                    </a:p>
                    <a:p>
                      <a:pPr marL="344488" indent="-344488">
                        <a:spcAft>
                          <a:spcPts val="600"/>
                        </a:spcAft>
                        <a:buFont typeface="Wingdings" pitchFamily="2" charset="2"/>
                        <a:buChar char="q"/>
                      </a:pPr>
                      <a:r>
                        <a:rPr lang="en-US" sz="2000" baseline="0" dirty="0" err="1" smtClean="0"/>
                        <a:t>Bawahan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gelap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baju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warna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terang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tidak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bermotif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lengan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panjang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tidak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transparan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berdasi</a:t>
                      </a:r>
                      <a:r>
                        <a:rPr lang="en-US" sz="2000" baseline="0" dirty="0" smtClean="0"/>
                        <a:t>.</a:t>
                      </a:r>
                    </a:p>
                    <a:p>
                      <a:pPr marL="344488" indent="-344488">
                        <a:spcAft>
                          <a:spcPts val="600"/>
                        </a:spcAft>
                        <a:buFont typeface="Wingdings" pitchFamily="2" charset="2"/>
                        <a:buChar char="q"/>
                      </a:pPr>
                      <a:r>
                        <a:rPr lang="en-US" sz="2000" baseline="0" dirty="0" err="1" smtClean="0"/>
                        <a:t>Pria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diperbolehkan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memakai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jas</a:t>
                      </a:r>
                      <a:r>
                        <a:rPr lang="en-US" sz="2000" baseline="0" dirty="0" smtClean="0"/>
                        <a:t>.</a:t>
                      </a:r>
                    </a:p>
                    <a:p>
                      <a:pPr marL="344488" indent="-344488">
                        <a:spcAft>
                          <a:spcPts val="600"/>
                        </a:spcAft>
                        <a:buFont typeface="Wingdings" pitchFamily="2" charset="2"/>
                        <a:buChar char="q"/>
                      </a:pPr>
                      <a:r>
                        <a:rPr lang="en-US" sz="2000" dirty="0" err="1" smtClean="0"/>
                        <a:t>Wanita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diperbolehkan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memakai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pakaian</a:t>
                      </a:r>
                      <a:r>
                        <a:rPr lang="en-US" sz="2000" baseline="0" dirty="0" smtClean="0"/>
                        <a:t> formal </a:t>
                      </a:r>
                      <a:r>
                        <a:rPr lang="en-US" sz="2000" baseline="0" dirty="0" err="1" smtClean="0"/>
                        <a:t>nasional</a:t>
                      </a:r>
                      <a:r>
                        <a:rPr lang="en-US" sz="2000" baseline="0" dirty="0" smtClean="0"/>
                        <a:t> (</a:t>
                      </a:r>
                      <a:r>
                        <a:rPr lang="en-US" sz="2000" baseline="0" dirty="0" err="1" smtClean="0"/>
                        <a:t>kebaya</a:t>
                      </a:r>
                      <a:r>
                        <a:rPr lang="en-US" sz="2000" baseline="0" dirty="0" smtClean="0"/>
                        <a:t>).</a:t>
                      </a:r>
                      <a:endParaRPr lang="en-US" sz="2000" dirty="0"/>
                    </a:p>
                  </a:txBody>
                  <a:tcPr/>
                </a:tc>
              </a:tr>
              <a:tr h="8939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4.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Artikel</a:t>
                      </a:r>
                      <a:r>
                        <a:rPr lang="en-US" sz="20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/paper </a:t>
                      </a:r>
                      <a:r>
                        <a:rPr lang="en-US" sz="200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Publikasi</a:t>
                      </a:r>
                      <a:r>
                        <a:rPr lang="en-US" sz="20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Online </a:t>
                      </a:r>
                      <a:r>
                        <a:rPr lang="en-US" sz="2000" i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Mahasiswa</a:t>
                      </a:r>
                      <a:r>
                        <a:rPr lang="en-US" sz="20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ITS (POMITS) </a:t>
                      </a:r>
                      <a:r>
                        <a:rPr lang="en-US" sz="2000" i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0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FORM </a:t>
                      </a:r>
                      <a:r>
                        <a:rPr lang="en-US" sz="2000" i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telaah</a:t>
                      </a:r>
                      <a:r>
                        <a:rPr lang="en-US" sz="20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POMITS </a:t>
                      </a:r>
                      <a:r>
                        <a:rPr lang="en-US" sz="2000" i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20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i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ditandatangani</a:t>
                      </a:r>
                      <a:r>
                        <a:rPr lang="en-US" sz="20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i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dosen</a:t>
                      </a:r>
                      <a:r>
                        <a:rPr lang="en-US" sz="20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2000" i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jika</a:t>
                      </a:r>
                      <a:r>
                        <a:rPr lang="en-US" sz="20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i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sudah</a:t>
                      </a:r>
                      <a:r>
                        <a:rPr lang="en-US" sz="20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OK)</a:t>
                      </a:r>
                      <a:endParaRPr lang="en-US" sz="200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err="1" smtClean="0"/>
              <a:t>Revisi</a:t>
            </a:r>
            <a:r>
              <a:rPr lang="en-US" dirty="0" smtClean="0"/>
              <a:t> TA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diselesaikan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penguji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pembimbing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b="1" dirty="0" err="1" smtClean="0"/>
              <a:t>maksimal</a:t>
            </a:r>
            <a:r>
              <a:rPr lang="en-US" b="1" dirty="0" smtClean="0"/>
              <a:t> 1 </a:t>
            </a:r>
            <a:r>
              <a:rPr lang="en-US" b="1" dirty="0" err="1" smtClean="0"/>
              <a:t>minggu</a:t>
            </a:r>
            <a:r>
              <a:rPr lang="en-US" b="1" dirty="0" smtClean="0"/>
              <a:t> </a:t>
            </a:r>
            <a:r>
              <a:rPr lang="en-US" b="1" dirty="0" err="1" smtClean="0"/>
              <a:t>setelah</a:t>
            </a:r>
            <a:r>
              <a:rPr lang="en-US" b="1" dirty="0" smtClean="0"/>
              <a:t> </a:t>
            </a:r>
            <a:r>
              <a:rPr lang="en-US" b="1" dirty="0" err="1" smtClean="0"/>
              <a:t>sidang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b="1" i="1" dirty="0" err="1" smtClean="0"/>
              <a:t>sebelum</a:t>
            </a:r>
            <a:r>
              <a:rPr lang="en-US" b="1" i="1" dirty="0" smtClean="0"/>
              <a:t> </a:t>
            </a:r>
            <a:r>
              <a:rPr lang="en-US" b="1" i="1" dirty="0" err="1" smtClean="0"/>
              <a:t>yudisium</a:t>
            </a:r>
            <a:r>
              <a:rPr lang="en-US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mencetak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TA final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mendapat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 </a:t>
            </a:r>
            <a:r>
              <a:rPr lang="en-US" dirty="0" err="1" smtClean="0"/>
              <a:t>revisi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penguji</a:t>
            </a:r>
            <a:r>
              <a:rPr lang="en-US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Mahasiswa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revisi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penguji</a:t>
            </a:r>
            <a:r>
              <a:rPr lang="en-US" dirty="0" smtClean="0"/>
              <a:t> 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mendapat</a:t>
            </a:r>
            <a:r>
              <a:rPr lang="en-US" dirty="0" smtClean="0"/>
              <a:t> </a:t>
            </a:r>
            <a:r>
              <a:rPr lang="en-US" dirty="0" err="1" smtClean="0"/>
              <a:t>sanksi</a:t>
            </a:r>
            <a:r>
              <a:rPr lang="en-US" dirty="0" smtClean="0"/>
              <a:t>:</a:t>
            </a:r>
          </a:p>
          <a:p>
            <a:pPr lvl="1">
              <a:spcAft>
                <a:spcPts val="600"/>
              </a:spcAft>
            </a:pPr>
            <a:r>
              <a:rPr lang="en-US" sz="2600" dirty="0" err="1" smtClean="0">
                <a:solidFill>
                  <a:srgbClr val="FF0000"/>
                </a:solidFill>
              </a:rPr>
              <a:t>Dikurangi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nilainya</a:t>
            </a:r>
            <a:r>
              <a:rPr lang="en-US" sz="2600" dirty="0" smtClean="0">
                <a:solidFill>
                  <a:srgbClr val="FF0000"/>
                </a:solidFill>
              </a:rPr>
              <a:t>.</a:t>
            </a:r>
          </a:p>
          <a:p>
            <a:pPr lvl="1">
              <a:spcAft>
                <a:spcPts val="600"/>
              </a:spcAft>
            </a:pPr>
            <a:r>
              <a:rPr lang="en-US" sz="2600" dirty="0" smtClean="0">
                <a:solidFill>
                  <a:srgbClr val="FF0000"/>
                </a:solidFill>
              </a:rPr>
              <a:t>DIBATALKAN status </a:t>
            </a:r>
            <a:r>
              <a:rPr lang="en-US" sz="2600" dirty="0" err="1" smtClean="0">
                <a:solidFill>
                  <a:srgbClr val="FF0000"/>
                </a:solidFill>
              </a:rPr>
              <a:t>kelulusannya</a:t>
            </a:r>
            <a:r>
              <a:rPr lang="en-US" sz="2600" dirty="0" smtClean="0">
                <a:solidFill>
                  <a:srgbClr val="FF0000"/>
                </a:solidFill>
              </a:rPr>
              <a:t>.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REVISI 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0"/>
            <a:ext cx="5181600" cy="652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mengajukan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calon</a:t>
            </a:r>
            <a:r>
              <a:rPr lang="en-US" dirty="0" smtClean="0"/>
              <a:t> </a:t>
            </a:r>
            <a:r>
              <a:rPr lang="en-US" dirty="0" err="1" smtClean="0"/>
              <a:t>wisudawan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yudisium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melengkapi</a:t>
            </a:r>
            <a:r>
              <a:rPr lang="en-US" dirty="0" smtClean="0"/>
              <a:t> </a:t>
            </a:r>
            <a:r>
              <a:rPr lang="en-US" dirty="0" err="1" smtClean="0"/>
              <a:t>syarat-syarat</a:t>
            </a:r>
            <a:r>
              <a:rPr lang="en-US" dirty="0" smtClean="0"/>
              <a:t> </a:t>
            </a:r>
            <a:r>
              <a:rPr lang="en-US" dirty="0" err="1" smtClean="0"/>
              <a:t>yudisium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jurusan</a:t>
            </a:r>
            <a:r>
              <a:rPr lang="en-US" dirty="0" smtClean="0"/>
              <a:t> (hub. Bu </a:t>
            </a:r>
            <a:r>
              <a:rPr lang="en-US" dirty="0" err="1" smtClean="0"/>
              <a:t>Wartani</a:t>
            </a:r>
            <a:r>
              <a:rPr lang="en-US" dirty="0" smtClean="0"/>
              <a:t> TU).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Lulus </a:t>
            </a:r>
            <a:r>
              <a:rPr lang="en-US" dirty="0" err="1" smtClean="0"/>
              <a:t>Sidang</a:t>
            </a:r>
            <a:r>
              <a:rPr lang="en-US" dirty="0" smtClean="0"/>
              <a:t> TA </a:t>
            </a:r>
            <a:r>
              <a:rPr lang="en-US" b="1" dirty="0" smtClean="0">
                <a:solidFill>
                  <a:srgbClr val="FF0000"/>
                </a:solidFill>
              </a:rPr>
              <a:t>BELUM TENTU</a:t>
            </a:r>
            <a:r>
              <a:rPr lang="en-US" b="1" dirty="0" smtClean="0"/>
              <a:t> </a:t>
            </a:r>
            <a:r>
              <a:rPr lang="en-US" dirty="0" smtClean="0"/>
              <a:t>lulus </a:t>
            </a:r>
            <a:r>
              <a:rPr lang="en-US" dirty="0" err="1" smtClean="0"/>
              <a:t>yudisium</a:t>
            </a:r>
            <a:r>
              <a:rPr lang="en-US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melengkapi</a:t>
            </a:r>
            <a:r>
              <a:rPr lang="en-US" dirty="0" smtClean="0"/>
              <a:t> </a:t>
            </a:r>
            <a:r>
              <a:rPr lang="en-US" dirty="0" err="1" smtClean="0"/>
              <a:t>persyaratan</a:t>
            </a:r>
            <a:r>
              <a:rPr lang="en-US" dirty="0" smtClean="0"/>
              <a:t> </a:t>
            </a:r>
            <a:r>
              <a:rPr lang="en-US" dirty="0" err="1" smtClean="0"/>
              <a:t>yudisium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diwisuda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wisuda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menunggu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wisuda</a:t>
            </a:r>
            <a:r>
              <a:rPr lang="en-US" dirty="0" smtClean="0"/>
              <a:t> </a:t>
            </a:r>
            <a:r>
              <a:rPr lang="en-US" dirty="0" err="1" smtClean="0"/>
              <a:t>berikutnya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YUDISIUM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 smtClean="0"/>
              <a:t>Pengecekan</a:t>
            </a:r>
            <a:r>
              <a:rPr lang="en-US" sz="3200" dirty="0" smtClean="0"/>
              <a:t> </a:t>
            </a:r>
            <a:r>
              <a:rPr lang="en-US" sz="3200" dirty="0" err="1" smtClean="0"/>
              <a:t>prasyarat</a:t>
            </a:r>
            <a:r>
              <a:rPr lang="en-US" sz="3200" dirty="0" smtClean="0"/>
              <a:t> </a:t>
            </a:r>
            <a:r>
              <a:rPr lang="en-US" sz="3200" dirty="0" err="1" smtClean="0"/>
              <a:t>wisuda</a:t>
            </a:r>
            <a:endParaRPr lang="en-US" sz="3200" dirty="0" smtClean="0"/>
          </a:p>
          <a:p>
            <a:pPr lvl="1"/>
            <a:r>
              <a:rPr lang="en-US" sz="2800" dirty="0" err="1" smtClean="0"/>
              <a:t>Tugas</a:t>
            </a:r>
            <a:r>
              <a:rPr lang="en-US" sz="2800" dirty="0" smtClean="0"/>
              <a:t> </a:t>
            </a:r>
            <a:r>
              <a:rPr lang="en-US" sz="2800" dirty="0" err="1" smtClean="0"/>
              <a:t>Akhir</a:t>
            </a:r>
            <a:endParaRPr lang="en-US" sz="2800" dirty="0" smtClean="0"/>
          </a:p>
          <a:p>
            <a:pPr lvl="1"/>
            <a:r>
              <a:rPr lang="en-US" sz="2800" dirty="0" err="1" smtClean="0"/>
              <a:t>Jumlah</a:t>
            </a:r>
            <a:r>
              <a:rPr lang="en-US" sz="2800" dirty="0" smtClean="0"/>
              <a:t> SKS</a:t>
            </a:r>
          </a:p>
          <a:p>
            <a:pPr lvl="1"/>
            <a:r>
              <a:rPr lang="en-US" sz="2800" dirty="0" err="1" smtClean="0"/>
              <a:t>Nilai</a:t>
            </a:r>
            <a:r>
              <a:rPr lang="en-US" sz="2800" dirty="0" smtClean="0"/>
              <a:t> TOEFL</a:t>
            </a:r>
          </a:p>
          <a:p>
            <a:pPr lvl="1"/>
            <a:r>
              <a:rPr lang="en-US" sz="2800" dirty="0" smtClean="0"/>
              <a:t>POMITS</a:t>
            </a:r>
          </a:p>
          <a:p>
            <a:pPr lvl="1"/>
            <a:r>
              <a:rPr lang="en-US" sz="2800" dirty="0" smtClean="0"/>
              <a:t>SKEM , Data </a:t>
            </a:r>
            <a:r>
              <a:rPr lang="en-US" sz="2800" dirty="0" err="1" smtClean="0"/>
              <a:t>diri</a:t>
            </a:r>
            <a:r>
              <a:rPr lang="en-US" sz="2800" dirty="0" smtClean="0"/>
              <a:t>, </a:t>
            </a:r>
            <a:r>
              <a:rPr lang="en-US" sz="2800" dirty="0" err="1" smtClean="0"/>
              <a:t>dll</a:t>
            </a:r>
            <a:r>
              <a:rPr lang="en-US" sz="280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</a:t>
            </a:r>
            <a:r>
              <a:rPr lang="en-US" dirty="0" err="1" smtClean="0"/>
              <a:t>Yudisium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 smtClean="0"/>
              <a:t>Sidang TA Reguler	: </a:t>
            </a:r>
            <a:r>
              <a:rPr lang="sv-SE" b="1" dirty="0" smtClean="0">
                <a:solidFill>
                  <a:srgbClr val="FF0000"/>
                </a:solidFill>
              </a:rPr>
              <a:t>22 Juni </a:t>
            </a:r>
            <a:r>
              <a:rPr lang="sv-SE" b="1" dirty="0" smtClean="0"/>
              <a:t>– </a:t>
            </a:r>
            <a:r>
              <a:rPr lang="sv-SE" b="1" dirty="0" smtClean="0">
                <a:solidFill>
                  <a:srgbClr val="FF0000"/>
                </a:solidFill>
              </a:rPr>
              <a:t>24 Juli 2015</a:t>
            </a:r>
          </a:p>
          <a:p>
            <a:r>
              <a:rPr lang="sv-SE" dirty="0" smtClean="0"/>
              <a:t>Yudisium Jurusan 	: </a:t>
            </a:r>
            <a:r>
              <a:rPr lang="sv-SE" b="1" dirty="0" smtClean="0"/>
              <a:t>Awal </a:t>
            </a:r>
            <a:r>
              <a:rPr lang="sv-SE" b="1" dirty="0" smtClean="0">
                <a:solidFill>
                  <a:srgbClr val="FF0000"/>
                </a:solidFill>
              </a:rPr>
              <a:t>Agustus 2015</a:t>
            </a:r>
          </a:p>
          <a:p>
            <a:r>
              <a:rPr lang="sv-SE" dirty="0" smtClean="0"/>
              <a:t>Yudisium Institut	: </a:t>
            </a:r>
            <a:r>
              <a:rPr lang="sv-SE" b="1" dirty="0" smtClean="0">
                <a:solidFill>
                  <a:srgbClr val="FF0000"/>
                </a:solidFill>
              </a:rPr>
              <a:t>Agustus 2015</a:t>
            </a:r>
          </a:p>
          <a:p>
            <a:r>
              <a:rPr lang="sv-SE" dirty="0" smtClean="0"/>
              <a:t>Deadline pengumpulan persyaratan maju sidang:                  </a:t>
            </a:r>
            <a:r>
              <a:rPr lang="sv-SE" b="1" dirty="0" smtClean="0">
                <a:solidFill>
                  <a:srgbClr val="FF0000"/>
                </a:solidFill>
              </a:rPr>
              <a:t>10 hari kerja sebelum jadwal sidang TA</a:t>
            </a:r>
          </a:p>
          <a:p>
            <a:endParaRPr lang="sv-SE" b="1" dirty="0" smtClean="0"/>
          </a:p>
          <a:p>
            <a:pPr>
              <a:lnSpc>
                <a:spcPct val="100000"/>
              </a:lnSpc>
            </a:pPr>
            <a:r>
              <a:rPr lang="en-GB" sz="2400" b="1" dirty="0" err="1" smtClean="0">
                <a:solidFill>
                  <a:srgbClr val="0066CC"/>
                </a:solidFill>
              </a:rPr>
              <a:t>Sidang</a:t>
            </a:r>
            <a:r>
              <a:rPr lang="en-GB" sz="2400" b="1" dirty="0" smtClean="0">
                <a:solidFill>
                  <a:srgbClr val="0066CC"/>
                </a:solidFill>
              </a:rPr>
              <a:t> TA </a:t>
            </a:r>
            <a:r>
              <a:rPr lang="en-GB" sz="2400" b="1" dirty="0" err="1" smtClean="0">
                <a:solidFill>
                  <a:srgbClr val="0066CC"/>
                </a:solidFill>
              </a:rPr>
              <a:t>bisa</a:t>
            </a:r>
            <a:r>
              <a:rPr lang="en-GB" sz="2400" b="1" dirty="0" smtClean="0">
                <a:solidFill>
                  <a:srgbClr val="0066CC"/>
                </a:solidFill>
              </a:rPr>
              <a:t> </a:t>
            </a:r>
            <a:r>
              <a:rPr lang="en-GB" sz="2400" b="1" dirty="0" err="1" smtClean="0">
                <a:solidFill>
                  <a:srgbClr val="0066CC"/>
                </a:solidFill>
              </a:rPr>
              <a:t>dilakukan</a:t>
            </a:r>
            <a:r>
              <a:rPr lang="en-GB" sz="2400" b="1" dirty="0" smtClean="0">
                <a:solidFill>
                  <a:srgbClr val="0066CC"/>
                </a:solidFill>
              </a:rPr>
              <a:t> </a:t>
            </a:r>
            <a:r>
              <a:rPr lang="en-GB" sz="2400" b="1" dirty="0" err="1" smtClean="0">
                <a:solidFill>
                  <a:srgbClr val="0066CC"/>
                </a:solidFill>
              </a:rPr>
              <a:t>sewaktu-waktu</a:t>
            </a:r>
            <a:r>
              <a:rPr lang="en-GB" sz="2400" b="1" dirty="0" smtClean="0">
                <a:solidFill>
                  <a:srgbClr val="0066CC"/>
                </a:solidFill>
              </a:rPr>
              <a:t> </a:t>
            </a:r>
            <a:r>
              <a:rPr lang="en-GB" sz="2400" b="1" dirty="0" err="1" smtClean="0">
                <a:solidFill>
                  <a:srgbClr val="0066CC"/>
                </a:solidFill>
              </a:rPr>
              <a:t>sebelum</a:t>
            </a:r>
            <a:r>
              <a:rPr lang="en-GB" sz="2400" b="1" dirty="0" smtClean="0">
                <a:solidFill>
                  <a:srgbClr val="0066CC"/>
                </a:solidFill>
              </a:rPr>
              <a:t> </a:t>
            </a:r>
            <a:r>
              <a:rPr lang="en-GB" sz="2400" b="1" dirty="0" err="1" smtClean="0">
                <a:solidFill>
                  <a:srgbClr val="0066CC"/>
                </a:solidFill>
              </a:rPr>
              <a:t>jadwal</a:t>
            </a:r>
            <a:r>
              <a:rPr lang="en-GB" sz="2400" b="1" dirty="0" smtClean="0">
                <a:solidFill>
                  <a:srgbClr val="0066CC"/>
                </a:solidFill>
              </a:rPr>
              <a:t> </a:t>
            </a:r>
            <a:r>
              <a:rPr lang="en-GB" sz="2400" b="1" dirty="0" err="1" smtClean="0">
                <a:solidFill>
                  <a:srgbClr val="0066CC"/>
                </a:solidFill>
              </a:rPr>
              <a:t>reguler</a:t>
            </a:r>
            <a:r>
              <a:rPr lang="en-GB" sz="2400" b="1" dirty="0" smtClean="0">
                <a:solidFill>
                  <a:srgbClr val="0066CC"/>
                </a:solidFill>
              </a:rPr>
              <a:t> </a:t>
            </a:r>
            <a:r>
              <a:rPr lang="en-GB" sz="2400" b="1" dirty="0" err="1" smtClean="0">
                <a:solidFill>
                  <a:srgbClr val="0066CC"/>
                </a:solidFill>
              </a:rPr>
              <a:t>diatas</a:t>
            </a:r>
            <a:r>
              <a:rPr lang="en-GB" sz="2400" b="1" dirty="0" smtClean="0">
                <a:solidFill>
                  <a:srgbClr val="0066CC"/>
                </a:solidFill>
              </a:rPr>
              <a:t> (22 Juni-24 </a:t>
            </a:r>
            <a:r>
              <a:rPr lang="en-GB" sz="2400" b="1" dirty="0" err="1" smtClean="0">
                <a:solidFill>
                  <a:srgbClr val="0066CC"/>
                </a:solidFill>
              </a:rPr>
              <a:t>Juli</a:t>
            </a:r>
            <a:r>
              <a:rPr lang="en-GB" sz="2400" b="1" dirty="0" smtClean="0">
                <a:solidFill>
                  <a:srgbClr val="0066CC"/>
                </a:solidFill>
              </a:rPr>
              <a:t> 2015), </a:t>
            </a:r>
            <a:r>
              <a:rPr lang="en-GB" sz="2400" b="1" dirty="0" err="1" smtClean="0">
                <a:solidFill>
                  <a:srgbClr val="0066CC"/>
                </a:solidFill>
              </a:rPr>
              <a:t>jika</a:t>
            </a:r>
            <a:r>
              <a:rPr lang="en-GB" sz="2400" b="1" dirty="0" smtClean="0">
                <a:solidFill>
                  <a:srgbClr val="0066CC"/>
                </a:solidFill>
              </a:rPr>
              <a:t> </a:t>
            </a:r>
            <a:r>
              <a:rPr lang="en-GB" sz="2400" b="1" dirty="0" err="1" smtClean="0">
                <a:solidFill>
                  <a:srgbClr val="0066CC"/>
                </a:solidFill>
              </a:rPr>
              <a:t>memang</a:t>
            </a:r>
            <a:r>
              <a:rPr lang="en-GB" sz="2400" b="1" dirty="0" smtClean="0">
                <a:solidFill>
                  <a:srgbClr val="0066CC"/>
                </a:solidFill>
              </a:rPr>
              <a:t> </a:t>
            </a:r>
            <a:r>
              <a:rPr lang="en-GB" sz="2400" b="1" dirty="0" err="1" smtClean="0">
                <a:solidFill>
                  <a:srgbClr val="0066CC"/>
                </a:solidFill>
              </a:rPr>
              <a:t>ada</a:t>
            </a:r>
            <a:r>
              <a:rPr lang="en-GB" sz="2400" b="1" dirty="0" smtClean="0">
                <a:solidFill>
                  <a:srgbClr val="0066CC"/>
                </a:solidFill>
              </a:rPr>
              <a:t> </a:t>
            </a:r>
            <a:r>
              <a:rPr lang="en-GB" sz="2400" b="1" dirty="0" err="1" smtClean="0">
                <a:solidFill>
                  <a:srgbClr val="0066CC"/>
                </a:solidFill>
              </a:rPr>
              <a:t>alasan</a:t>
            </a:r>
            <a:r>
              <a:rPr lang="en-GB" sz="2400" b="1" dirty="0" smtClean="0">
                <a:solidFill>
                  <a:srgbClr val="0066CC"/>
                </a:solidFill>
              </a:rPr>
              <a:t> </a:t>
            </a:r>
            <a:r>
              <a:rPr lang="en-GB" sz="2400" b="1" dirty="0" err="1" smtClean="0">
                <a:solidFill>
                  <a:srgbClr val="0066CC"/>
                </a:solidFill>
              </a:rPr>
              <a:t>khusus</a:t>
            </a:r>
            <a:r>
              <a:rPr lang="en-GB" sz="2400" b="1" dirty="0" smtClean="0">
                <a:solidFill>
                  <a:srgbClr val="0066CC"/>
                </a:solidFill>
              </a:rPr>
              <a:t> </a:t>
            </a:r>
            <a:r>
              <a:rPr lang="en-GB" sz="2400" b="1" dirty="0" err="1" smtClean="0">
                <a:solidFill>
                  <a:srgbClr val="0066CC"/>
                </a:solidFill>
              </a:rPr>
              <a:t>dan</a:t>
            </a:r>
            <a:r>
              <a:rPr lang="en-GB" sz="2400" b="1" dirty="0" smtClean="0">
                <a:solidFill>
                  <a:srgbClr val="0066CC"/>
                </a:solidFill>
              </a:rPr>
              <a:t> </a:t>
            </a:r>
            <a:r>
              <a:rPr lang="en-GB" sz="2400" b="1" dirty="0" err="1" smtClean="0">
                <a:solidFill>
                  <a:srgbClr val="0066CC"/>
                </a:solidFill>
              </a:rPr>
              <a:t>sudah</a:t>
            </a:r>
            <a:r>
              <a:rPr lang="en-GB" sz="2400" b="1" dirty="0" smtClean="0">
                <a:solidFill>
                  <a:srgbClr val="0066CC"/>
                </a:solidFill>
              </a:rPr>
              <a:t> </a:t>
            </a:r>
            <a:r>
              <a:rPr lang="en-GB" sz="2400" b="1" dirty="0" err="1" smtClean="0">
                <a:solidFill>
                  <a:srgbClr val="0066CC"/>
                </a:solidFill>
              </a:rPr>
              <a:t>memenuhi</a:t>
            </a:r>
            <a:r>
              <a:rPr lang="en-GB" sz="2400" b="1" dirty="0" smtClean="0">
                <a:solidFill>
                  <a:srgbClr val="0066CC"/>
                </a:solidFill>
              </a:rPr>
              <a:t> masa minimum </a:t>
            </a:r>
            <a:r>
              <a:rPr lang="en-GB" sz="2400" b="1" dirty="0" err="1" smtClean="0">
                <a:solidFill>
                  <a:srgbClr val="0066CC"/>
                </a:solidFill>
              </a:rPr>
              <a:t>pengerjaan</a:t>
            </a:r>
            <a:r>
              <a:rPr lang="en-GB" sz="2400" b="1" dirty="0" smtClean="0">
                <a:solidFill>
                  <a:srgbClr val="0066CC"/>
                </a:solidFill>
              </a:rPr>
              <a:t> TA (3 </a:t>
            </a:r>
            <a:r>
              <a:rPr lang="en-GB" sz="2400" b="1" dirty="0" err="1" smtClean="0">
                <a:solidFill>
                  <a:srgbClr val="0066CC"/>
                </a:solidFill>
              </a:rPr>
              <a:t>bulan</a:t>
            </a:r>
            <a:r>
              <a:rPr lang="en-GB" sz="2400" b="1" dirty="0" smtClean="0">
                <a:solidFill>
                  <a:srgbClr val="0066CC"/>
                </a:solidFill>
              </a:rPr>
              <a:t>).</a:t>
            </a:r>
            <a:endParaRPr lang="sv-SE" sz="2400" b="1" dirty="0">
              <a:solidFill>
                <a:srgbClr val="0066C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KALENDER TA GENAP 2014/2015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Tiap</a:t>
            </a:r>
            <a:r>
              <a:rPr lang="en-GB" dirty="0" smtClean="0"/>
              <a:t> </a:t>
            </a:r>
            <a:r>
              <a:rPr lang="en-GB" dirty="0" err="1" smtClean="0"/>
              <a:t>bulan</a:t>
            </a:r>
            <a:r>
              <a:rPr lang="en-GB" dirty="0" smtClean="0"/>
              <a:t> </a:t>
            </a:r>
            <a:r>
              <a:rPr lang="en-GB" dirty="0" err="1" smtClean="0"/>
              <a:t>ada</a:t>
            </a:r>
            <a:r>
              <a:rPr lang="en-GB" dirty="0" smtClean="0"/>
              <a:t> (tentative </a:t>
            </a:r>
            <a:r>
              <a:rPr lang="en-GB" dirty="0" err="1" smtClean="0"/>
              <a:t>tiap</a:t>
            </a:r>
            <a:r>
              <a:rPr lang="en-GB" dirty="0" smtClean="0"/>
              <a:t> RMK)</a:t>
            </a:r>
          </a:p>
          <a:p>
            <a:r>
              <a:rPr lang="en-GB" dirty="0" err="1" smtClean="0"/>
              <a:t>Periode</a:t>
            </a:r>
            <a:r>
              <a:rPr lang="en-GB" dirty="0" smtClean="0"/>
              <a:t> </a:t>
            </a:r>
            <a:r>
              <a:rPr lang="en-GB" dirty="0" err="1" smtClean="0"/>
              <a:t>Awal</a:t>
            </a:r>
            <a:r>
              <a:rPr lang="en-GB" dirty="0" smtClean="0"/>
              <a:t> 	: </a:t>
            </a:r>
            <a:r>
              <a:rPr lang="en-GB" b="1" dirty="0" smtClean="0">
                <a:solidFill>
                  <a:srgbClr val="0066CC"/>
                </a:solidFill>
              </a:rPr>
              <a:t>28 </a:t>
            </a:r>
            <a:r>
              <a:rPr lang="en-GB" b="1" dirty="0" err="1" smtClean="0">
                <a:solidFill>
                  <a:srgbClr val="0066CC"/>
                </a:solidFill>
              </a:rPr>
              <a:t>Februari</a:t>
            </a:r>
            <a:r>
              <a:rPr lang="en-GB" b="1" dirty="0" smtClean="0">
                <a:solidFill>
                  <a:srgbClr val="0066CC"/>
                </a:solidFill>
              </a:rPr>
              <a:t> -</a:t>
            </a:r>
            <a:r>
              <a:rPr lang="en-GB" dirty="0" smtClean="0"/>
              <a:t> </a:t>
            </a:r>
            <a:r>
              <a:rPr lang="en-GB" b="1" dirty="0" smtClean="0">
                <a:solidFill>
                  <a:srgbClr val="0066CC"/>
                </a:solidFill>
              </a:rPr>
              <a:t>10 April 2015 </a:t>
            </a:r>
            <a:endParaRPr lang="en-GB" b="1" dirty="0" smtClean="0">
              <a:solidFill>
                <a:srgbClr val="0066CC"/>
              </a:solidFill>
              <a:sym typeface="Wingdings" panose="05000000000000000000" pitchFamily="2" charset="2"/>
            </a:endParaRPr>
          </a:p>
          <a:p>
            <a:pPr lvl="1"/>
            <a:r>
              <a:rPr lang="en-GB" dirty="0" err="1" smtClean="0">
                <a:sym typeface="Wingdings" panose="05000000000000000000" pitchFamily="2" charset="2"/>
              </a:rPr>
              <a:t>Angkatan</a:t>
            </a:r>
            <a:r>
              <a:rPr lang="en-GB" dirty="0" smtClean="0">
                <a:sym typeface="Wingdings" panose="05000000000000000000" pitchFamily="2" charset="2"/>
              </a:rPr>
              <a:t> ≤ 2011 yang </a:t>
            </a:r>
            <a:r>
              <a:rPr lang="en-GB" dirty="0" err="1" smtClean="0">
                <a:sym typeface="Wingdings" panose="05000000000000000000" pitchFamily="2" charset="2"/>
              </a:rPr>
              <a:t>belum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dapat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topik</a:t>
            </a:r>
            <a:r>
              <a:rPr lang="en-GB" dirty="0" smtClean="0">
                <a:sym typeface="Wingdings" panose="05000000000000000000" pitchFamily="2" charset="2"/>
              </a:rPr>
              <a:t> TA.</a:t>
            </a:r>
          </a:p>
          <a:p>
            <a:pPr lvl="1"/>
            <a:r>
              <a:rPr lang="en-GB" dirty="0" err="1" smtClean="0">
                <a:sym typeface="Wingdings" panose="05000000000000000000" pitchFamily="2" charset="2"/>
              </a:rPr>
              <a:t>Ingin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diwisuda</a:t>
            </a:r>
            <a:r>
              <a:rPr lang="en-GB" dirty="0" smtClean="0">
                <a:sym typeface="Wingdings" panose="05000000000000000000" pitchFamily="2" charset="2"/>
              </a:rPr>
              <a:t>/lulus </a:t>
            </a:r>
            <a:r>
              <a:rPr lang="en-GB" dirty="0" err="1" smtClean="0">
                <a:sym typeface="Wingdings" panose="05000000000000000000" pitchFamily="2" charset="2"/>
              </a:rPr>
              <a:t>periode</a:t>
            </a:r>
            <a:r>
              <a:rPr lang="en-GB" dirty="0" smtClean="0">
                <a:sym typeface="Wingdings" panose="05000000000000000000" pitchFamily="2" charset="2"/>
              </a:rPr>
              <a:t> September 2015.</a:t>
            </a:r>
            <a:endParaRPr lang="en-GB" dirty="0" smtClean="0"/>
          </a:p>
          <a:p>
            <a:r>
              <a:rPr lang="en-GB" dirty="0" err="1" smtClean="0"/>
              <a:t>Periode</a:t>
            </a:r>
            <a:r>
              <a:rPr lang="en-GB" dirty="0" smtClean="0"/>
              <a:t> </a:t>
            </a:r>
            <a:r>
              <a:rPr lang="en-GB" dirty="0" err="1" smtClean="0"/>
              <a:t>Akhir</a:t>
            </a:r>
            <a:r>
              <a:rPr lang="en-GB" dirty="0" smtClean="0"/>
              <a:t>	: </a:t>
            </a:r>
            <a:r>
              <a:rPr lang="en-GB" dirty="0" err="1" smtClean="0"/>
              <a:t>Sebelum</a:t>
            </a:r>
            <a:r>
              <a:rPr lang="en-GB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30 </a:t>
            </a:r>
            <a:r>
              <a:rPr lang="en-GB" b="1" dirty="0" err="1" smtClean="0">
                <a:solidFill>
                  <a:srgbClr val="FF0000"/>
                </a:solidFill>
              </a:rPr>
              <a:t>Juni</a:t>
            </a:r>
            <a:r>
              <a:rPr lang="en-GB" b="1" dirty="0" smtClean="0">
                <a:solidFill>
                  <a:srgbClr val="FF0000"/>
                </a:solidFill>
              </a:rPr>
              <a:t> 2015</a:t>
            </a:r>
          </a:p>
          <a:p>
            <a:pPr marL="603504" lvl="2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GB" dirty="0" err="1">
                <a:sym typeface="Wingdings" panose="05000000000000000000" pitchFamily="2" charset="2"/>
              </a:rPr>
              <a:t>Angkatan</a:t>
            </a:r>
            <a:r>
              <a:rPr lang="en-GB" dirty="0">
                <a:sym typeface="Wingdings" panose="05000000000000000000" pitchFamily="2" charset="2"/>
              </a:rPr>
              <a:t> ≤ </a:t>
            </a:r>
            <a:r>
              <a:rPr lang="en-GB" dirty="0" smtClean="0">
                <a:sym typeface="Wingdings" panose="05000000000000000000" pitchFamily="2" charset="2"/>
              </a:rPr>
              <a:t>2012 </a:t>
            </a:r>
            <a:r>
              <a:rPr lang="en-GB" dirty="0">
                <a:sym typeface="Wingdings" panose="05000000000000000000" pitchFamily="2" charset="2"/>
              </a:rPr>
              <a:t>yang </a:t>
            </a:r>
            <a:r>
              <a:rPr lang="en-GB" dirty="0" err="1">
                <a:sym typeface="Wingdings" panose="05000000000000000000" pitchFamily="2" charset="2"/>
              </a:rPr>
              <a:t>belum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dapat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topik</a:t>
            </a:r>
            <a:r>
              <a:rPr lang="en-GB" dirty="0">
                <a:sym typeface="Wingdings" panose="05000000000000000000" pitchFamily="2" charset="2"/>
              </a:rPr>
              <a:t> TA</a:t>
            </a:r>
            <a:r>
              <a:rPr lang="en-GB" dirty="0" smtClean="0">
                <a:sym typeface="Wingdings" panose="05000000000000000000" pitchFamily="2" charset="2"/>
              </a:rPr>
              <a:t>. </a:t>
            </a:r>
          </a:p>
          <a:p>
            <a:pPr marL="603504" lvl="2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GB" dirty="0" err="1" smtClean="0">
                <a:sym typeface="Wingdings" panose="05000000000000000000" pitchFamily="2" charset="2"/>
              </a:rPr>
              <a:t>Ingin</a:t>
            </a:r>
            <a:r>
              <a:rPr lang="en-GB" dirty="0" smtClean="0">
                <a:sym typeface="Wingdings" panose="05000000000000000000" pitchFamily="2" charset="2"/>
              </a:rPr>
              <a:t> lulus MK </a:t>
            </a:r>
            <a:r>
              <a:rPr lang="en-GB" dirty="0" err="1" smtClean="0">
                <a:sym typeface="Wingdings" panose="05000000000000000000" pitchFamily="2" charset="2"/>
              </a:rPr>
              <a:t>Pra</a:t>
            </a:r>
            <a:r>
              <a:rPr lang="en-GB" dirty="0" smtClean="0">
                <a:sym typeface="Wingdings" panose="05000000000000000000" pitchFamily="2" charset="2"/>
              </a:rPr>
              <a:t>-TA semester </a:t>
            </a:r>
            <a:r>
              <a:rPr lang="en-GB" dirty="0" err="1" smtClean="0">
                <a:sym typeface="Wingdings" panose="05000000000000000000" pitchFamily="2" charset="2"/>
              </a:rPr>
              <a:t>ini</a:t>
            </a:r>
            <a:r>
              <a:rPr lang="en-GB" dirty="0" smtClean="0">
                <a:sym typeface="Wingdings" panose="05000000000000000000" pitchFamily="2" charset="2"/>
              </a:rPr>
              <a:t> (GENAP 2014/2015)</a:t>
            </a:r>
            <a:endParaRPr lang="en-GB" dirty="0">
              <a:sym typeface="Wingdings" panose="05000000000000000000" pitchFamily="2" charset="2"/>
            </a:endParaRPr>
          </a:p>
          <a:p>
            <a:endParaRPr lang="sv-SE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Jadwal</a:t>
            </a:r>
            <a:r>
              <a:rPr lang="en-US" dirty="0" smtClean="0"/>
              <a:t> Proposal TA </a:t>
            </a:r>
            <a:r>
              <a:rPr lang="en-US" dirty="0" err="1" smtClean="0"/>
              <a:t>Genap</a:t>
            </a:r>
            <a:r>
              <a:rPr lang="en-US" dirty="0" smtClean="0"/>
              <a:t> 2014/2015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en-US" sz="3300" dirty="0" smtClean="0"/>
          </a:p>
          <a:p>
            <a:pPr>
              <a:buNone/>
            </a:pPr>
            <a:r>
              <a:rPr lang="en-US" sz="3000" b="1" dirty="0" smtClean="0">
                <a:solidFill>
                  <a:srgbClr val="0066CC"/>
                </a:solidFill>
              </a:rPr>
              <a:t>Q: </a:t>
            </a:r>
            <a:r>
              <a:rPr lang="en-US" sz="3000" b="1" i="1" u="sng" dirty="0" smtClean="0">
                <a:solidFill>
                  <a:srgbClr val="0066CC"/>
                </a:solidFill>
              </a:rPr>
              <a:t>PENGGANTIAN</a:t>
            </a:r>
            <a:r>
              <a:rPr lang="en-US" sz="3000" b="1" i="1" dirty="0" smtClean="0">
                <a:solidFill>
                  <a:srgbClr val="0066CC"/>
                </a:solidFill>
              </a:rPr>
              <a:t> JUDUL / PEMBIMBING TA </a:t>
            </a:r>
            <a:r>
              <a:rPr lang="en-US" sz="3000" b="1" i="1" u="sng" dirty="0" smtClean="0">
                <a:solidFill>
                  <a:srgbClr val="0066CC"/>
                </a:solidFill>
              </a:rPr>
              <a:t>SEBELUM</a:t>
            </a:r>
            <a:r>
              <a:rPr lang="en-US" sz="3000" b="1" i="1" dirty="0" smtClean="0">
                <a:solidFill>
                  <a:srgbClr val="0066CC"/>
                </a:solidFill>
              </a:rPr>
              <a:t> SIDANG PROPOSAL</a:t>
            </a:r>
          </a:p>
          <a:p>
            <a:pPr>
              <a:buNone/>
            </a:pPr>
            <a:endParaRPr lang="en-US" sz="3000" b="1" dirty="0" smtClean="0"/>
          </a:p>
          <a:p>
            <a:pPr>
              <a:buNone/>
            </a:pPr>
            <a:r>
              <a:rPr lang="en-US" sz="3200" b="1" dirty="0" smtClean="0"/>
              <a:t>A: DIPERBOLEHKAN SELAMA PROPOSAL YANG TERBARU DIKUMPULKAN KE KOORDINATOR TA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KASUS-KASUS KHUSUS SELAMA PROSES TA (1)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ALUR PENGERJAAN TA</a:t>
            </a: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1219200" y="1600200"/>
          <a:ext cx="69723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7010400" y="4724400"/>
            <a:ext cx="782566" cy="87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ight Arrow 7"/>
          <p:cNvSpPr/>
          <p:nvPr/>
        </p:nvSpPr>
        <p:spPr>
          <a:xfrm rot="20698989">
            <a:off x="5660013" y="5121724"/>
            <a:ext cx="1347353" cy="341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rved Left Arrow 8"/>
          <p:cNvSpPr/>
          <p:nvPr/>
        </p:nvSpPr>
        <p:spPr>
          <a:xfrm>
            <a:off x="5715000" y="5715000"/>
            <a:ext cx="838200" cy="914400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0" y="5410200"/>
            <a:ext cx="13716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WISUDA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77000" y="6248400"/>
            <a:ext cx="19812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GAGAL YUDISIUM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sz="3200" b="1" dirty="0" smtClean="0">
                <a:solidFill>
                  <a:srgbClr val="0066CC"/>
                </a:solidFill>
              </a:rPr>
              <a:t>Q: </a:t>
            </a:r>
            <a:r>
              <a:rPr lang="en-US" sz="3200" b="1" i="1" u="sng" dirty="0" smtClean="0">
                <a:solidFill>
                  <a:srgbClr val="0066CC"/>
                </a:solidFill>
              </a:rPr>
              <a:t>PENGGANTIAN</a:t>
            </a:r>
            <a:r>
              <a:rPr lang="en-US" sz="3200" b="1" i="1" dirty="0" smtClean="0">
                <a:solidFill>
                  <a:srgbClr val="0066CC"/>
                </a:solidFill>
              </a:rPr>
              <a:t> JUDUL TA </a:t>
            </a:r>
            <a:r>
              <a:rPr lang="en-US" sz="3200" b="1" i="1" u="sng" dirty="0" smtClean="0">
                <a:solidFill>
                  <a:srgbClr val="0066CC"/>
                </a:solidFill>
              </a:rPr>
              <a:t>SETELAH</a:t>
            </a:r>
            <a:r>
              <a:rPr lang="en-US" sz="3200" b="1" i="1" dirty="0" smtClean="0">
                <a:solidFill>
                  <a:srgbClr val="0066CC"/>
                </a:solidFill>
              </a:rPr>
              <a:t> PROPOSAL DISETUJUI OLEH SIDANG (PROPOSAL BERSTATUS “OK”)</a:t>
            </a:r>
          </a:p>
          <a:p>
            <a:pPr>
              <a:buNone/>
            </a:pPr>
            <a:endParaRPr lang="en-US" sz="3000" b="1" dirty="0" smtClean="0"/>
          </a:p>
          <a:p>
            <a:pPr>
              <a:buNone/>
            </a:pPr>
            <a:r>
              <a:rPr lang="en-US" sz="3200" b="1" dirty="0" smtClean="0"/>
              <a:t>A: </a:t>
            </a:r>
            <a:r>
              <a:rPr lang="en-US" sz="3200" b="1" u="sng" dirty="0" smtClean="0"/>
              <a:t>TIDAK DIPERBOLEHKAN</a:t>
            </a:r>
            <a:r>
              <a:rPr lang="en-US" sz="3200" b="1" dirty="0" smtClean="0"/>
              <a:t>. PENGGANTIAN JUDUL HANYA BOLEH DILAKUKAN OLEH PERSETUJUAN FORUM DOSEN (SIDANG). SOLUSINYA, JUDUL BISA DIREVISI SETELAH SIDANG TA DENGAN REKOMENDASI PEMBIMBING DAN DISETUJUI OLEH PENGUJI.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KASUS-KASUS KHUSUS SELAMA PROSES TA (2)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sz="3200" b="1" dirty="0" smtClean="0">
                <a:solidFill>
                  <a:srgbClr val="0066CC"/>
                </a:solidFill>
              </a:rPr>
              <a:t>Q: </a:t>
            </a:r>
            <a:r>
              <a:rPr lang="en-US" sz="3200" b="1" i="1" u="sng" dirty="0" smtClean="0">
                <a:solidFill>
                  <a:srgbClr val="0066CC"/>
                </a:solidFill>
              </a:rPr>
              <a:t>PEMBATALAN</a:t>
            </a:r>
            <a:r>
              <a:rPr lang="en-US" sz="3200" b="1" i="1" dirty="0" smtClean="0">
                <a:solidFill>
                  <a:srgbClr val="0066CC"/>
                </a:solidFill>
              </a:rPr>
              <a:t> TA </a:t>
            </a:r>
            <a:r>
              <a:rPr lang="en-US" sz="3200" b="1" i="1" u="sng" dirty="0" smtClean="0">
                <a:solidFill>
                  <a:srgbClr val="0066CC"/>
                </a:solidFill>
              </a:rPr>
              <a:t>SETELAH</a:t>
            </a:r>
            <a:r>
              <a:rPr lang="en-US" sz="3200" b="1" i="1" dirty="0" smtClean="0">
                <a:solidFill>
                  <a:srgbClr val="0066CC"/>
                </a:solidFill>
              </a:rPr>
              <a:t> PROPOSAL DISETUJUI OLEH SIDANG (PROPOSAL BERSTATUS “OK”)</a:t>
            </a:r>
          </a:p>
          <a:p>
            <a:pPr>
              <a:buNone/>
            </a:pPr>
            <a:endParaRPr lang="en-US" sz="3200" b="1" i="1" dirty="0" smtClean="0">
              <a:solidFill>
                <a:srgbClr val="0066CC"/>
              </a:solidFill>
            </a:endParaRPr>
          </a:p>
          <a:p>
            <a:pPr>
              <a:buNone/>
            </a:pPr>
            <a:r>
              <a:rPr lang="en-US" sz="3200" b="1" dirty="0" smtClean="0"/>
              <a:t>A: DIPERBOLEHKAN DENGAN SYARAT MENGISI FORM PEMBATALAN TA YANG BERISI ALASAN PEMBATALAN DAN TANDA TANGAN PERSETUJUAN PEMBATALAN OLEH DOSEN PEMBIMBING. SETELAH PEMBATALAN, PROSES TA DIMULAI LAGI DARI AWAL (PENGAJUAN PROPOSAL BARU)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KASUS-KASUS KHUSUS SELAMA PROSES TA (3)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sz="3200" b="1" dirty="0" smtClean="0">
                <a:solidFill>
                  <a:srgbClr val="0066CC"/>
                </a:solidFill>
              </a:rPr>
              <a:t>Q: </a:t>
            </a:r>
            <a:r>
              <a:rPr lang="en-US" sz="3200" b="1" i="1" u="sng" dirty="0" smtClean="0">
                <a:solidFill>
                  <a:srgbClr val="0066CC"/>
                </a:solidFill>
              </a:rPr>
              <a:t>PENGGANTIAN</a:t>
            </a:r>
            <a:r>
              <a:rPr lang="en-US" sz="3200" b="1" i="1" dirty="0" smtClean="0">
                <a:solidFill>
                  <a:srgbClr val="0066CC"/>
                </a:solidFill>
              </a:rPr>
              <a:t> </a:t>
            </a:r>
            <a:r>
              <a:rPr lang="en-US" sz="3200" b="1" i="1" u="sng" dirty="0" smtClean="0">
                <a:solidFill>
                  <a:srgbClr val="0066CC"/>
                </a:solidFill>
              </a:rPr>
              <a:t>DOSEN PEMBIMBING</a:t>
            </a:r>
            <a:r>
              <a:rPr lang="en-US" sz="3200" b="1" i="1" dirty="0" smtClean="0">
                <a:solidFill>
                  <a:srgbClr val="0066CC"/>
                </a:solidFill>
              </a:rPr>
              <a:t> TA </a:t>
            </a:r>
            <a:r>
              <a:rPr lang="en-US" sz="3200" b="1" i="1" u="sng" dirty="0" smtClean="0">
                <a:solidFill>
                  <a:srgbClr val="0066CC"/>
                </a:solidFill>
              </a:rPr>
              <a:t>SETELAH</a:t>
            </a:r>
            <a:r>
              <a:rPr lang="en-US" sz="3200" b="1" i="1" dirty="0" smtClean="0">
                <a:solidFill>
                  <a:srgbClr val="0066CC"/>
                </a:solidFill>
              </a:rPr>
              <a:t> PROPOSAL DISETUJUI OLEH SIDANG (PROPOSAL BERSTATUS “OK”)</a:t>
            </a:r>
          </a:p>
          <a:p>
            <a:pPr>
              <a:buNone/>
            </a:pPr>
            <a:endParaRPr lang="en-US" sz="3200" b="1" i="1" dirty="0" smtClean="0">
              <a:solidFill>
                <a:srgbClr val="0066CC"/>
              </a:solidFill>
            </a:endParaRPr>
          </a:p>
          <a:p>
            <a:pPr>
              <a:buNone/>
            </a:pPr>
            <a:r>
              <a:rPr lang="en-US" sz="3200" b="1" dirty="0" smtClean="0"/>
              <a:t>A: DIPERBOLEHKAN DENGAN SYARAT MENGISI FORM PEMBATALAN TA YANG BERISI ALASAN PEMBATALAN DAN TANDA TANGAN PERSETUJUAN PEMBATALAN OLEH DOSEN PEMBIMBING LAMA.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KASUS-KASUS KHUSUS SELAMA PROSES TA (4)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3600" dirty="0" smtClean="0">
                <a:hlinkClick r:id="rId2"/>
              </a:rPr>
              <a:t>http://monta.if.its.ac.id</a:t>
            </a:r>
            <a:r>
              <a:rPr lang="en-US" sz="3600" dirty="0" smtClean="0"/>
              <a:t> </a:t>
            </a:r>
          </a:p>
          <a:p>
            <a:pPr>
              <a:buNone/>
            </a:pPr>
            <a:endParaRPr lang="en-US" sz="3000" dirty="0" smtClean="0"/>
          </a:p>
          <a:p>
            <a:r>
              <a:rPr lang="en-US" sz="3000" dirty="0" err="1" smtClean="0"/>
              <a:t>Mahasiswa</a:t>
            </a:r>
            <a:r>
              <a:rPr lang="en-US" sz="3000" dirty="0" smtClean="0"/>
              <a:t> yang </a:t>
            </a:r>
            <a:r>
              <a:rPr lang="en-US" sz="3000" dirty="0" err="1" smtClean="0"/>
              <a:t>mengambil</a:t>
            </a:r>
            <a:r>
              <a:rPr lang="en-US" sz="3000" dirty="0" smtClean="0"/>
              <a:t> </a:t>
            </a:r>
            <a:r>
              <a:rPr lang="en-US" sz="3000" dirty="0" err="1" smtClean="0"/>
              <a:t>mata</a:t>
            </a:r>
            <a:r>
              <a:rPr lang="en-US" sz="3000" dirty="0" smtClean="0"/>
              <a:t> </a:t>
            </a:r>
            <a:r>
              <a:rPr lang="en-US" sz="3000" dirty="0" err="1" smtClean="0"/>
              <a:t>kuliah</a:t>
            </a:r>
            <a:r>
              <a:rPr lang="en-US" sz="3000" dirty="0" smtClean="0"/>
              <a:t> </a:t>
            </a:r>
            <a:r>
              <a:rPr lang="en-US" sz="3000" dirty="0" err="1" smtClean="0"/>
              <a:t>Pra</a:t>
            </a:r>
            <a:r>
              <a:rPr lang="en-US" sz="3000" dirty="0" smtClean="0"/>
              <a:t>-TA </a:t>
            </a:r>
            <a:r>
              <a:rPr lang="en-US" sz="3000" dirty="0" err="1" smtClean="0">
                <a:solidFill>
                  <a:srgbClr val="FF0000"/>
                </a:solidFill>
              </a:rPr>
              <a:t>otomatis</a:t>
            </a:r>
            <a:r>
              <a:rPr lang="en-US" sz="3000" dirty="0" smtClean="0"/>
              <a:t> </a:t>
            </a:r>
            <a:r>
              <a:rPr lang="en-US" sz="3000" dirty="0" err="1" smtClean="0"/>
              <a:t>terdaftar</a:t>
            </a:r>
            <a:r>
              <a:rPr lang="en-US" sz="3000" dirty="0" smtClean="0"/>
              <a:t> di </a:t>
            </a:r>
            <a:r>
              <a:rPr lang="en-US" sz="3000" dirty="0" err="1" smtClean="0"/>
              <a:t>MonTA</a:t>
            </a:r>
            <a:r>
              <a:rPr lang="en-US" sz="3000" dirty="0" smtClean="0"/>
              <a:t>.</a:t>
            </a:r>
          </a:p>
          <a:p>
            <a:r>
              <a:rPr lang="en-US" sz="3000" b="1" dirty="0" smtClean="0"/>
              <a:t>Username</a:t>
            </a:r>
            <a:r>
              <a:rPr lang="en-US" sz="3000" dirty="0" smtClean="0"/>
              <a:t> </a:t>
            </a:r>
            <a:r>
              <a:rPr lang="en-US" sz="3000" dirty="0" err="1" smtClean="0"/>
              <a:t>dan</a:t>
            </a:r>
            <a:r>
              <a:rPr lang="en-US" sz="3000" dirty="0" smtClean="0"/>
              <a:t> </a:t>
            </a:r>
            <a:r>
              <a:rPr lang="en-US" sz="3000" b="1" dirty="0" smtClean="0"/>
              <a:t>password</a:t>
            </a:r>
            <a:r>
              <a:rPr lang="en-US" sz="3000" dirty="0" smtClean="0"/>
              <a:t> default: </a:t>
            </a:r>
            <a:r>
              <a:rPr lang="en-US" sz="3000" dirty="0" smtClean="0">
                <a:solidFill>
                  <a:srgbClr val="FF0000"/>
                </a:solidFill>
              </a:rPr>
              <a:t>NRP</a:t>
            </a:r>
          </a:p>
          <a:p>
            <a:endParaRPr lang="en-US" sz="3000" dirty="0"/>
          </a:p>
          <a:p>
            <a:r>
              <a:rPr lang="en-US" sz="3000" i="1" dirty="0" err="1" smtClean="0"/>
              <a:t>Jika</a:t>
            </a:r>
            <a:r>
              <a:rPr lang="en-US" sz="3000" i="1" dirty="0" smtClean="0"/>
              <a:t> </a:t>
            </a:r>
            <a:r>
              <a:rPr lang="en-US" sz="3000" i="1" dirty="0" err="1" smtClean="0"/>
              <a:t>ada</a:t>
            </a:r>
            <a:r>
              <a:rPr lang="en-US" sz="3000" i="1" dirty="0" smtClean="0"/>
              <a:t> </a:t>
            </a:r>
            <a:r>
              <a:rPr lang="en-US" sz="3000" i="1" dirty="0" err="1" smtClean="0"/>
              <a:t>masalah</a:t>
            </a:r>
            <a:r>
              <a:rPr lang="en-US" sz="3000" i="1" dirty="0"/>
              <a:t> </a:t>
            </a:r>
            <a:r>
              <a:rPr lang="en-US" sz="3000" i="1" dirty="0" err="1" smtClean="0"/>
              <a:t>dengan</a:t>
            </a:r>
            <a:r>
              <a:rPr lang="en-US" sz="3000" i="1" dirty="0" smtClean="0"/>
              <a:t> login </a:t>
            </a:r>
            <a:r>
              <a:rPr lang="en-US" sz="3000" i="1" dirty="0" err="1" smtClean="0"/>
              <a:t>MonTA</a:t>
            </a:r>
            <a:r>
              <a:rPr lang="en-US" sz="3000" i="1" dirty="0" smtClean="0"/>
              <a:t>, </a:t>
            </a:r>
            <a:r>
              <a:rPr lang="en-US" sz="3000" i="1" dirty="0" err="1" smtClean="0"/>
              <a:t>hubungi</a:t>
            </a:r>
            <a:r>
              <a:rPr lang="en-US" sz="3000" i="1" dirty="0" smtClean="0"/>
              <a:t> </a:t>
            </a:r>
            <a:r>
              <a:rPr lang="en-US" sz="3000" i="1" dirty="0" err="1" smtClean="0"/>
              <a:t>Koordinator</a:t>
            </a:r>
            <a:r>
              <a:rPr lang="en-US" sz="3000" i="1" dirty="0" smtClean="0"/>
              <a:t> TA.</a:t>
            </a:r>
            <a:endParaRPr lang="en-US" sz="30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Registrasi</a:t>
            </a:r>
            <a:r>
              <a:rPr lang="en-US" dirty="0" smtClean="0"/>
              <a:t> </a:t>
            </a:r>
            <a:r>
              <a:rPr lang="en-US" dirty="0" err="1" smtClean="0"/>
              <a:t>Monta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 PENGAJUAN PROPOSAL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831664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Dosen</a:t>
            </a:r>
            <a:r>
              <a:rPr lang="en-US" sz="2400" dirty="0" smtClean="0"/>
              <a:t> </a:t>
            </a:r>
            <a:r>
              <a:rPr lang="en-US" sz="2400" dirty="0" err="1" smtClean="0"/>
              <a:t>Pembimbing</a:t>
            </a:r>
            <a:r>
              <a:rPr lang="en-US" sz="2400" dirty="0" smtClean="0"/>
              <a:t>: </a:t>
            </a:r>
            <a:r>
              <a:rPr lang="en-US" sz="2400" i="1" dirty="0" smtClean="0"/>
              <a:t>paling </a:t>
            </a:r>
            <a:r>
              <a:rPr lang="en-US" sz="2400" i="1" dirty="0" err="1" smtClean="0"/>
              <a:t>sedikit</a:t>
            </a:r>
            <a:r>
              <a:rPr lang="en-US" sz="2400" i="1" dirty="0" smtClean="0"/>
              <a:t> </a:t>
            </a:r>
            <a:r>
              <a:rPr lang="en-US" sz="2400" b="1" dirty="0" smtClean="0"/>
              <a:t>1 </a:t>
            </a:r>
            <a:r>
              <a:rPr lang="en-US" sz="2400" b="1" dirty="0" err="1" smtClean="0"/>
              <a:t>orang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i="1" dirty="0" smtClean="0"/>
              <a:t>paling </a:t>
            </a:r>
            <a:r>
              <a:rPr lang="en-US" sz="2400" i="1" dirty="0" err="1" smtClean="0"/>
              <a:t>banyak</a:t>
            </a:r>
            <a:r>
              <a:rPr lang="en-US" sz="2400" dirty="0" smtClean="0"/>
              <a:t> </a:t>
            </a:r>
            <a:r>
              <a:rPr lang="en-US" sz="2400" b="1" dirty="0" smtClean="0"/>
              <a:t>2 </a:t>
            </a:r>
            <a:r>
              <a:rPr lang="en-US" sz="2400" b="1" dirty="0" err="1" smtClean="0"/>
              <a:t>orang</a:t>
            </a:r>
            <a:endParaRPr lang="en-US" sz="18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SYARAT DOSEN PEMBIMBING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2819400"/>
          <a:ext cx="7772400" cy="2806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3733800"/>
              </a:tblGrid>
              <a:tr h="5201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Pembimbing</a:t>
                      </a:r>
                      <a:r>
                        <a:rPr lang="en-US" sz="2400" dirty="0" smtClean="0"/>
                        <a:t> 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Pembimbing</a:t>
                      </a:r>
                      <a:r>
                        <a:rPr lang="en-US" sz="2400" dirty="0" smtClean="0"/>
                        <a:t> II</a:t>
                      </a:r>
                      <a:endParaRPr lang="en-US" sz="2400" dirty="0"/>
                    </a:p>
                  </a:txBody>
                  <a:tcPr/>
                </a:tc>
              </a:tr>
              <a:tr h="2223060">
                <a:tc>
                  <a:txBody>
                    <a:bodyPr/>
                    <a:lstStyle/>
                    <a:p>
                      <a:pPr marL="225425" lvl="1" indent="-219075">
                        <a:buFont typeface="Arial" pitchFamily="34" charset="0"/>
                        <a:buChar char="•"/>
                      </a:pPr>
                      <a:r>
                        <a:rPr lang="en-US" sz="2400" dirty="0" err="1" smtClean="0"/>
                        <a:t>Dosen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Aktif</a:t>
                      </a:r>
                      <a:endParaRPr lang="en-US" sz="24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225425" lvl="1" indent="-219075">
                        <a:buFont typeface="Arial" pitchFamily="34" charset="0"/>
                        <a:buChar char="•"/>
                      </a:pPr>
                      <a:r>
                        <a:rPr lang="en-US" sz="2400" b="1" dirty="0" smtClean="0"/>
                        <a:t>BUKAN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Dosen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luar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biasa</a:t>
                      </a:r>
                      <a:endParaRPr lang="en-US" sz="2400" dirty="0" smtClean="0"/>
                    </a:p>
                    <a:p>
                      <a:pPr marL="225425" lvl="1" indent="-219075">
                        <a:buFont typeface="Arial" pitchFamily="34" charset="0"/>
                        <a:buChar char="•"/>
                      </a:pPr>
                      <a:r>
                        <a:rPr lang="en-US" sz="2400" b="1" dirty="0" smtClean="0"/>
                        <a:t>TIDAK SEDANG </a:t>
                      </a:r>
                      <a:r>
                        <a:rPr lang="en-US" sz="2400" dirty="0" err="1" smtClean="0"/>
                        <a:t>Tugas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err="1" smtClean="0"/>
                        <a:t>Belajar</a:t>
                      </a:r>
                      <a:endParaRPr lang="en-US" sz="2400" dirty="0" smtClean="0"/>
                    </a:p>
                    <a:p>
                      <a:pPr marL="225425" lvl="1" indent="-219075">
                        <a:buFont typeface="Arial" pitchFamily="34" charset="0"/>
                        <a:buChar char="•"/>
                      </a:pPr>
                      <a:r>
                        <a:rPr lang="en-US" sz="2400" dirty="0" err="1" smtClean="0"/>
                        <a:t>Memiliki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KBK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sesuai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dengan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topik</a:t>
                      </a:r>
                      <a:r>
                        <a:rPr lang="en-US" sz="2400" dirty="0" smtClean="0"/>
                        <a:t> TA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5425" lvl="1" indent="-225425">
                        <a:buFont typeface="Arial" pitchFamily="34" charset="0"/>
                        <a:buChar char="•"/>
                      </a:pPr>
                      <a:r>
                        <a:rPr lang="en-US" sz="2400" dirty="0" err="1" smtClean="0"/>
                        <a:t>Dosen</a:t>
                      </a:r>
                      <a:r>
                        <a:rPr lang="en-US" sz="2400" dirty="0" smtClean="0"/>
                        <a:t> yang </a:t>
                      </a:r>
                      <a:r>
                        <a:rPr lang="en-US" sz="2400" dirty="0" err="1" smtClean="0"/>
                        <a:t>berkompeten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dengan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topik</a:t>
                      </a:r>
                      <a:r>
                        <a:rPr lang="en-US" sz="2400" dirty="0" smtClean="0"/>
                        <a:t> TA</a:t>
                      </a:r>
                    </a:p>
                    <a:p>
                      <a:pPr marL="225425" lvl="1" indent="-225425">
                        <a:buFont typeface="Arial" pitchFamily="34" charset="0"/>
                        <a:buChar char="•"/>
                      </a:pPr>
                      <a:r>
                        <a:rPr lang="en-US" sz="2400" b="1" dirty="0" smtClean="0"/>
                        <a:t>BOLEH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dosen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luar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biasa</a:t>
                      </a:r>
                      <a:endParaRPr lang="en-US" sz="2400" dirty="0" smtClean="0"/>
                    </a:p>
                    <a:p>
                      <a:pPr marL="225425" lvl="1" indent="-225425">
                        <a:buFont typeface="Arial" pitchFamily="34" charset="0"/>
                        <a:buChar char="•"/>
                      </a:pPr>
                      <a:r>
                        <a:rPr lang="en-US" sz="2400" b="1" dirty="0" smtClean="0"/>
                        <a:t>BOLEH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dosen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dari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luar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jurusan</a:t>
                      </a:r>
                      <a:r>
                        <a:rPr lang="en-US" sz="2400" dirty="0" smtClean="0"/>
                        <a:t>/</a:t>
                      </a:r>
                      <a:r>
                        <a:rPr lang="en-US" sz="2400" dirty="0" err="1" smtClean="0"/>
                        <a:t>institusi</a:t>
                      </a:r>
                      <a:endParaRPr lang="en-US" sz="24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spcAft>
                <a:spcPts val="1200"/>
              </a:spcAft>
              <a:buNone/>
            </a:pPr>
            <a:r>
              <a:rPr lang="en-US" sz="3400" b="1" dirty="0" err="1" smtClean="0"/>
              <a:t>Ditinjau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dari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Pustaka</a:t>
            </a:r>
            <a:endParaRPr lang="en-US" sz="3400" b="1" dirty="0" smtClean="0"/>
          </a:p>
          <a:p>
            <a:pPr marL="344488" indent="-234950">
              <a:spcAft>
                <a:spcPts val="1200"/>
              </a:spcAft>
              <a:buClrTx/>
              <a:buSzPct val="100000"/>
              <a:buFont typeface="+mj-lt"/>
              <a:buAutoNum type="arabicPeriod"/>
            </a:pPr>
            <a:r>
              <a:rPr lang="en-US" sz="4400" b="1" dirty="0" err="1" smtClean="0">
                <a:solidFill>
                  <a:srgbClr val="FF0000"/>
                </a:solidFill>
              </a:rPr>
              <a:t>Berbasis</a:t>
            </a:r>
            <a:r>
              <a:rPr lang="en-US" sz="4400" b="1" dirty="0" smtClean="0">
                <a:solidFill>
                  <a:srgbClr val="FF0000"/>
                </a:solidFill>
              </a:rPr>
              <a:t> Paper</a:t>
            </a:r>
            <a:r>
              <a:rPr lang="en-US" sz="3500" b="1" dirty="0" smtClean="0">
                <a:solidFill>
                  <a:srgbClr val="FF0000"/>
                </a:solidFill>
              </a:rPr>
              <a:t>: </a:t>
            </a:r>
            <a:r>
              <a:rPr lang="en-US" sz="3500" dirty="0" err="1" smtClean="0"/>
              <a:t>implementasi</a:t>
            </a:r>
            <a:r>
              <a:rPr lang="en-US" sz="3500" dirty="0" smtClean="0"/>
              <a:t> </a:t>
            </a:r>
            <a:r>
              <a:rPr lang="en-US" sz="3500" dirty="0" err="1" smtClean="0"/>
              <a:t>jurnal</a:t>
            </a:r>
            <a:r>
              <a:rPr lang="en-US" sz="3500" dirty="0" smtClean="0"/>
              <a:t> </a:t>
            </a:r>
            <a:r>
              <a:rPr lang="en-US" sz="3500" dirty="0" err="1" smtClean="0"/>
              <a:t>ilmiah</a:t>
            </a:r>
            <a:r>
              <a:rPr lang="en-US" sz="3500" dirty="0" smtClean="0"/>
              <a:t> </a:t>
            </a:r>
            <a:r>
              <a:rPr lang="en-US" sz="3500" dirty="0" err="1" smtClean="0"/>
              <a:t>bereputasi</a:t>
            </a:r>
            <a:r>
              <a:rPr lang="en-US" sz="3500" dirty="0" smtClean="0"/>
              <a:t> (IEEE, Science Direct, </a:t>
            </a:r>
            <a:r>
              <a:rPr lang="en-US" sz="3500" dirty="0" err="1" smtClean="0"/>
              <a:t>dll</a:t>
            </a:r>
            <a:r>
              <a:rPr lang="en-US" sz="3500" dirty="0" smtClean="0"/>
              <a:t>.)</a:t>
            </a:r>
          </a:p>
          <a:p>
            <a:pPr marL="344488" indent="-234950">
              <a:spcAft>
                <a:spcPts val="1200"/>
              </a:spcAft>
              <a:buClrTx/>
              <a:buSzPct val="100000"/>
              <a:buFont typeface="+mj-lt"/>
              <a:buAutoNum type="arabicPeriod"/>
            </a:pPr>
            <a:r>
              <a:rPr lang="en-US" sz="4400" b="1" dirty="0" err="1" smtClean="0">
                <a:solidFill>
                  <a:srgbClr val="FF0000"/>
                </a:solidFill>
              </a:rPr>
              <a:t>Berbasis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Proyek</a:t>
            </a:r>
            <a:r>
              <a:rPr lang="en-US" sz="3500" b="1" dirty="0" smtClean="0">
                <a:solidFill>
                  <a:srgbClr val="FF0000"/>
                </a:solidFill>
              </a:rPr>
              <a:t>: </a:t>
            </a:r>
            <a:r>
              <a:rPr lang="en-US" sz="3500" dirty="0" err="1" smtClean="0"/>
              <a:t>pengembangan</a:t>
            </a:r>
            <a:r>
              <a:rPr lang="en-US" sz="3500" dirty="0" smtClean="0"/>
              <a:t> </a:t>
            </a:r>
            <a:r>
              <a:rPr lang="en-US" sz="3500" dirty="0" err="1" smtClean="0"/>
              <a:t>perangkat</a:t>
            </a:r>
            <a:r>
              <a:rPr lang="en-US" sz="3500" dirty="0" smtClean="0"/>
              <a:t> </a:t>
            </a:r>
            <a:r>
              <a:rPr lang="en-US" sz="3500" dirty="0" err="1" smtClean="0"/>
              <a:t>lunak</a:t>
            </a:r>
            <a:r>
              <a:rPr lang="en-US" sz="3500" dirty="0" smtClean="0"/>
              <a:t> </a:t>
            </a:r>
            <a:r>
              <a:rPr lang="en-US" sz="3500" dirty="0" err="1" smtClean="0"/>
              <a:t>dengan</a:t>
            </a:r>
            <a:r>
              <a:rPr lang="en-US" sz="3500" dirty="0" smtClean="0"/>
              <a:t> </a:t>
            </a:r>
            <a:r>
              <a:rPr lang="en-US" sz="3500" dirty="0" err="1" smtClean="0"/>
              <a:t>teknologi</a:t>
            </a:r>
            <a:r>
              <a:rPr lang="en-US" sz="3500" dirty="0" smtClean="0"/>
              <a:t> </a:t>
            </a:r>
            <a:r>
              <a:rPr lang="en-US" sz="3500" dirty="0" err="1" smtClean="0"/>
              <a:t>terkini</a:t>
            </a:r>
            <a:endParaRPr lang="en-US" sz="3500" dirty="0" smtClean="0"/>
          </a:p>
          <a:p>
            <a:pPr>
              <a:spcAft>
                <a:spcPts val="1200"/>
              </a:spcAft>
              <a:buNone/>
            </a:pPr>
            <a:r>
              <a:rPr lang="en-US" sz="3400" b="1" dirty="0" err="1" smtClean="0"/>
              <a:t>Ditinjau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dari</a:t>
            </a:r>
            <a:r>
              <a:rPr lang="en-US" sz="3400" b="1" dirty="0" smtClean="0"/>
              <a:t> Cara </a:t>
            </a:r>
            <a:r>
              <a:rPr lang="en-US" sz="3400" b="1" dirty="0" err="1" smtClean="0"/>
              <a:t>Memperoleh</a:t>
            </a:r>
            <a:endParaRPr lang="en-US" sz="3400" b="1" dirty="0" smtClean="0"/>
          </a:p>
          <a:p>
            <a:pPr marL="624078" indent="-514350">
              <a:spcAft>
                <a:spcPts val="1200"/>
              </a:spcAft>
              <a:buClrTx/>
              <a:buSzPct val="100000"/>
              <a:buFont typeface="+mj-lt"/>
              <a:buAutoNum type="arabicPeriod"/>
            </a:pPr>
            <a:r>
              <a:rPr lang="en-US" sz="4400" b="1" dirty="0" err="1" smtClean="0">
                <a:solidFill>
                  <a:srgbClr val="FF0000"/>
                </a:solidFill>
              </a:rPr>
              <a:t>Tawaran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Dosen</a:t>
            </a:r>
            <a:r>
              <a:rPr lang="en-US" sz="3500" dirty="0" smtClean="0"/>
              <a:t>, </a:t>
            </a:r>
            <a:r>
              <a:rPr lang="en-US" sz="3500" dirty="0" err="1" smtClean="0"/>
              <a:t>baik</a:t>
            </a:r>
            <a:r>
              <a:rPr lang="en-US" sz="3500" dirty="0" smtClean="0"/>
              <a:t> </a:t>
            </a:r>
            <a:r>
              <a:rPr lang="en-US" sz="3500" dirty="0" err="1" smtClean="0"/>
              <a:t>dari</a:t>
            </a:r>
            <a:r>
              <a:rPr lang="en-US" sz="3500" dirty="0" smtClean="0"/>
              <a:t> </a:t>
            </a:r>
            <a:r>
              <a:rPr lang="en-US" sz="3500" dirty="0" err="1" smtClean="0"/>
              <a:t>MonTA</a:t>
            </a:r>
            <a:r>
              <a:rPr lang="en-US" sz="3500" dirty="0" smtClean="0"/>
              <a:t> </a:t>
            </a:r>
            <a:r>
              <a:rPr lang="en-US" sz="3500" dirty="0" err="1" smtClean="0"/>
              <a:t>atau</a:t>
            </a:r>
            <a:r>
              <a:rPr lang="en-US" sz="3500" dirty="0" smtClean="0"/>
              <a:t> </a:t>
            </a:r>
            <a:r>
              <a:rPr lang="en-US" sz="3500" dirty="0" err="1" smtClean="0"/>
              <a:t>tawaran</a:t>
            </a:r>
            <a:r>
              <a:rPr lang="en-US" sz="3500" dirty="0" smtClean="0"/>
              <a:t> </a:t>
            </a:r>
            <a:r>
              <a:rPr lang="en-US" sz="3500" dirty="0" err="1" smtClean="0"/>
              <a:t>langsung</a:t>
            </a:r>
            <a:endParaRPr lang="en-US" sz="3500" dirty="0" smtClean="0"/>
          </a:p>
          <a:p>
            <a:pPr marL="624078" indent="-514350">
              <a:spcAft>
                <a:spcPts val="1200"/>
              </a:spcAft>
              <a:buClrTx/>
              <a:buSzPct val="100000"/>
              <a:buFont typeface="+mj-lt"/>
              <a:buAutoNum type="arabicPeriod"/>
            </a:pPr>
            <a:r>
              <a:rPr lang="en-US" sz="4400" b="1" dirty="0" err="1" smtClean="0">
                <a:solidFill>
                  <a:srgbClr val="FF0000"/>
                </a:solidFill>
              </a:rPr>
              <a:t>Inisiatif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mahasiswa</a:t>
            </a:r>
            <a:r>
              <a:rPr lang="en-US" sz="3500" dirty="0" smtClean="0"/>
              <a:t>.</a:t>
            </a:r>
            <a:endParaRPr lang="en-US" sz="3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ALTERNATIF PEMILIHAN TOPIK 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 err="1" smtClean="0"/>
              <a:t>Sidang</a:t>
            </a:r>
            <a:r>
              <a:rPr lang="en-US" sz="2800" dirty="0" smtClean="0"/>
              <a:t> Proposal TA </a:t>
            </a:r>
            <a:r>
              <a:rPr lang="en-US" sz="2800" dirty="0" err="1" smtClean="0"/>
              <a:t>diadakan</a:t>
            </a:r>
            <a:r>
              <a:rPr lang="en-US" sz="2800" dirty="0" smtClean="0"/>
              <a:t> minimal </a:t>
            </a:r>
            <a:r>
              <a:rPr lang="en-US" sz="2800" dirty="0" err="1" smtClean="0"/>
              <a:t>dua</a:t>
            </a:r>
            <a:r>
              <a:rPr lang="en-US" sz="2800" dirty="0" smtClean="0"/>
              <a:t> kali </a:t>
            </a:r>
            <a:r>
              <a:rPr lang="en-US" sz="2800" dirty="0" err="1" smtClean="0"/>
              <a:t>tiap</a:t>
            </a:r>
            <a:r>
              <a:rPr lang="en-US" sz="2800" dirty="0" smtClean="0"/>
              <a:t> semester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masing-masing</a:t>
            </a:r>
            <a:r>
              <a:rPr lang="en-US" sz="2800" dirty="0" smtClean="0"/>
              <a:t> RMK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SIDANG PROPOSAL TA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2895600"/>
            <a:ext cx="8305800" cy="365455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Manajemen Informasi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RS</a:t>
            </a:r>
            <a:r>
              <a:rPr kumimoji="0" lang="id-ID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HG, DS, SR, IM, AL, RN, NF, MN </a:t>
            </a:r>
          </a:p>
          <a:p>
            <a:pPr marL="365760" marR="0" lvl="0" indent="-256032" algn="l" defTabSz="914400" rtl="0" eaLnBrk="1" fontAlgn="auto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Dasar dan Terapan Komputasi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VH</a:t>
            </a:r>
            <a:r>
              <a:rPr kumimoji="0" lang="id-ID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id-ID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JL, YP,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</a:t>
            </a:r>
            <a:r>
              <a:rPr kumimoji="0" lang="id-ID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id-ID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BA, AW, RL, SL, DA </a:t>
            </a:r>
          </a:p>
          <a:p>
            <a:pPr marL="365760" marR="0" lvl="0" indent="-256032" algn="l" defTabSz="914400" rtl="0" eaLnBrk="1" fontAlgn="auto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Algoritma &amp; Pemrograman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</a:t>
            </a:r>
            <a:r>
              <a:rPr kumimoji="0" lang="id-ID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HG</a:t>
            </a:r>
            <a:r>
              <a:rPr kumimoji="0" lang="id-ID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id-ID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DP, WN, RL, DS, RJ, RR, MN, FB </a:t>
            </a:r>
          </a:p>
          <a:p>
            <a:pPr marL="365760" marR="0" lvl="0" indent="-256032" algn="l" defTabSz="914400" rtl="0" eaLnBrk="1" fontAlgn="auto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Arsitektur dan Jaringan Kom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: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MH</a:t>
            </a:r>
            <a:r>
              <a:rPr kumimoji="0" lang="id-ID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id-ID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TA, WW, SD, HC,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RM</a:t>
            </a:r>
            <a:r>
              <a:rPr kumimoji="0" lang="id-ID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id-ID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WS, AM, BS, HS, EL, RA </a:t>
            </a:r>
          </a:p>
          <a:p>
            <a:pPr marL="365760" marR="0" lvl="0" indent="-256032" algn="l" defTabSz="914400" rtl="0" eaLnBrk="1" fontAlgn="auto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Komputasi Berbasis Jaringan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</a:t>
            </a:r>
            <a:r>
              <a:rPr kumimoji="0" lang="id-ID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RM, WW, SD, AR, HC, MH, WS, AM, BS, HS, RA </a:t>
            </a:r>
          </a:p>
          <a:p>
            <a:pPr marL="365760" marR="0" lvl="0" indent="-256032" algn="l" defTabSz="914400" rtl="0" eaLnBrk="1" fontAlgn="auto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Komputasi Cerdas dan Visi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NS</a:t>
            </a:r>
            <a:r>
              <a:rPr kumimoji="0" lang="id-ID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id-ID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CF, JL, AZ,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</a:t>
            </a:r>
            <a:r>
              <a:rPr kumimoji="0" lang="id-ID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id-ID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YP, BA, AS, DP, AY, IA, AW, DA </a:t>
            </a:r>
          </a:p>
          <a:p>
            <a:pPr marL="365760" marR="0" lvl="0" indent="-256032" algn="l" defTabSz="914400" rtl="0" eaLnBrk="1" fontAlgn="auto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Interaksi, Grafik dan Seni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</a:t>
            </a:r>
            <a:r>
              <a:rPr kumimoji="0" lang="id-ID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id-ID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NS, WN,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AY</a:t>
            </a:r>
            <a:r>
              <a:rPr kumimoji="0" lang="id-ID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id-ID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RR</a:t>
            </a:r>
          </a:p>
          <a:p>
            <a:pPr marL="365760" marR="0" lvl="0" indent="-256032" algn="l" defTabSz="914400" rtl="0" eaLnBrk="1" fontAlgn="auto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Rekayasa Perangkat Lunak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kumimoji="0" lang="id-ID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</a:t>
            </a:r>
            <a:r>
              <a:rPr kumimoji="0" lang="id-ID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RS, DO, SR, UY, AL, RN, NF, RJ, SL, FB</a:t>
            </a:r>
            <a:endParaRPr kumimoji="0" lang="id-ID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Sidang</a:t>
            </a:r>
            <a:r>
              <a:rPr lang="en-US" dirty="0" smtClean="0"/>
              <a:t> Proposal: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SIDANG PROPOSAL TA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2133600"/>
          <a:ext cx="7010400" cy="31089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STATUS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KETERANGAN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/>
                        <a:t>OK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Proposal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disetujui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/>
                        <a:t>REVISI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Proposal </a:t>
                      </a:r>
                      <a:r>
                        <a:rPr lang="en-US" sz="2400" dirty="0" err="1" smtClean="0"/>
                        <a:t>disetujui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setelah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dilakukan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revisi</a:t>
                      </a:r>
                      <a:r>
                        <a:rPr lang="en-US" sz="2400" baseline="0" dirty="0" smtClean="0"/>
                        <a:t>*)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/>
                        <a:t>DITOLAK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Proposal </a:t>
                      </a:r>
                      <a:r>
                        <a:rPr lang="en-US" sz="2400" dirty="0" err="1" smtClean="0"/>
                        <a:t>ditolak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harus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mengusulkan</a:t>
                      </a:r>
                      <a:r>
                        <a:rPr lang="en-US" sz="2400" dirty="0" smtClean="0"/>
                        <a:t> proposal </a:t>
                      </a:r>
                      <a:r>
                        <a:rPr lang="en-US" sz="2400" dirty="0" err="1" smtClean="0"/>
                        <a:t>dengan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topik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baru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53340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*)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status proposal REVISI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mengumpulkan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proposal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direvisi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Koordinator</a:t>
            </a:r>
            <a:r>
              <a:rPr lang="en-US" dirty="0" smtClean="0"/>
              <a:t> TA.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 MASA PENGERJAAN TA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835561"/>
              </p:ext>
            </p:extLst>
          </p:nvPr>
        </p:nvGraphicFramePr>
        <p:xfrm>
          <a:off x="457200" y="1481138"/>
          <a:ext cx="8458200" cy="4995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3064</TotalTime>
  <Words>1032</Words>
  <Application>Microsoft Office PowerPoint</Application>
  <PresentationFormat>On-screen Show (4:3)</PresentationFormat>
  <Paragraphs>150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Verdana</vt:lpstr>
      <vt:lpstr>Wingdings</vt:lpstr>
      <vt:lpstr>Wingdings 2</vt:lpstr>
      <vt:lpstr>Wingdings 3</vt:lpstr>
      <vt:lpstr>Concourse</vt:lpstr>
      <vt:lpstr>Prosedur TA</vt:lpstr>
      <vt:lpstr>ALUR PENGERJAAN TA</vt:lpstr>
      <vt:lpstr>1. Registrasi Monta</vt:lpstr>
      <vt:lpstr>2. PENGAJUAN PROPOSAL</vt:lpstr>
      <vt:lpstr>SYARAT DOSEN PEMBIMBING</vt:lpstr>
      <vt:lpstr>ALTERNATIF PEMILIHAN TOPIK TA</vt:lpstr>
      <vt:lpstr>3. SIDANG PROPOSAL TA</vt:lpstr>
      <vt:lpstr>3. SIDANG PROPOSAL TA</vt:lpstr>
      <vt:lpstr>4. MASA PENGERJAAN TA</vt:lpstr>
      <vt:lpstr>5. PENGAJUAN SIDANG TA</vt:lpstr>
      <vt:lpstr>6. SIDANG TA</vt:lpstr>
      <vt:lpstr>6. SIDANG TA</vt:lpstr>
      <vt:lpstr>7. REVISI TA</vt:lpstr>
      <vt:lpstr>PowerPoint Presentation</vt:lpstr>
      <vt:lpstr>8. YUDISIUM</vt:lpstr>
      <vt:lpstr>8. Yudisium</vt:lpstr>
      <vt:lpstr>KALENDER TA GENAP 2014/2015</vt:lpstr>
      <vt:lpstr>Jadwal Proposal TA Genap 2014/2015</vt:lpstr>
      <vt:lpstr>KASUS-KASUS KHUSUS SELAMA PROSES TA (1)</vt:lpstr>
      <vt:lpstr>KASUS-KASUS KHUSUS SELAMA PROSES TA (2)</vt:lpstr>
      <vt:lpstr>KASUS-KASUS KHUSUS SELAMA PROSES TA (3)</vt:lpstr>
      <vt:lpstr>KASUS-KASUS KHUSUS SELAMA PROSES TA (4)</vt:lpstr>
    </vt:vector>
  </TitlesOfParts>
  <Company>ITS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Prosedur TA</dc:title>
  <dc:creator>Abdul Munif</dc:creator>
  <cp:lastModifiedBy>admin</cp:lastModifiedBy>
  <cp:revision>162</cp:revision>
  <dcterms:created xsi:type="dcterms:W3CDTF">2012-02-13T13:22:01Z</dcterms:created>
  <dcterms:modified xsi:type="dcterms:W3CDTF">2016-11-03T06:07:45Z</dcterms:modified>
</cp:coreProperties>
</file>